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Droid Arabic Kufi" panose="020B0604020202020204" charset="0"/>
      <p:regular r:id="rId41"/>
    </p:embeddedFont>
    <p:embeddedFont>
      <p:font typeface="Droid Arabic Naskh" panose="020B0604020202020204" charset="0"/>
      <p:regular r:id="rId42"/>
    </p:embeddedFont>
    <p:embeddedFont>
      <p:font typeface="Droid Arabic Naskh Bold" panose="020B0604020202020204" charset="0"/>
      <p:regular r:id="rId43"/>
    </p:embeddedFont>
    <p:embeddedFont>
      <p:font typeface="Montserrat Bold" panose="020B0604020202020204" charset="0"/>
      <p:regular r:id="rId44"/>
    </p:embeddedFont>
    <p:embeddedFont>
      <p:font typeface="Poppins" panose="00000500000000000000" pitchFamily="2" charset="0"/>
      <p:regular r:id="rId45"/>
    </p:embeddedFont>
    <p:embeddedFont>
      <p:font typeface="Poppins Bold" panose="00000800000000000000" charset="0"/>
      <p:regular r:id="rId46"/>
    </p:embeddedFont>
    <p:embeddedFont>
      <p:font typeface="Poppins Medium" panose="00000600000000000000" pitchFamily="2" charset="0"/>
      <p:regular r:id="rId47"/>
    </p:embeddedFont>
    <p:embeddedFont>
      <p:font typeface="Poppins Semi-Bold" panose="020B0604020202020204" charset="0"/>
      <p:regular r:id="rId48"/>
    </p:embeddedFont>
    <p:embeddedFont>
      <p:font typeface="Poppins Ultra-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8" d="100"/>
          <a:sy n="38" d="100"/>
        </p:scale>
        <p:origin x="1328"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1.jpe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svg"/><Relationship Id="rId7" Type="http://schemas.openxmlformats.org/officeDocument/2006/relationships/image" Target="../media/image5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hyperlink" Target="https://drive.google.com/file/d/1QmNZuBP3NZkXa9VRVWElgseNM_YA2rP9/view?usp=sharing" TargetMode="External"/><Relationship Id="rId4" Type="http://schemas.openxmlformats.org/officeDocument/2006/relationships/image" Target="../media/image53.jpeg"/><Relationship Id="rId9"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sv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17.xml.rels><?xml version="1.0" encoding="UTF-8" standalone="yes"?>
<Relationships xmlns="http://schemas.openxmlformats.org/package/2006/relationships"><Relationship Id="rId8" Type="http://schemas.openxmlformats.org/officeDocument/2006/relationships/hyperlink" Target="https://drive.google.com/drive/folders/1BrLsxFbHRoFPytXExsmmiNeaidO40jBt?usp=sharing" TargetMode="External"/><Relationship Id="rId3" Type="http://schemas.openxmlformats.org/officeDocument/2006/relationships/image" Target="../media/image5.svg"/><Relationship Id="rId7" Type="http://schemas.openxmlformats.org/officeDocument/2006/relationships/image" Target="../media/image6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6.sv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5.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4.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jpe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drive.google.com/drive/folders/1Y61cepz_15uu9LEhE1LbgJb4flx9dpoo"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svg"/><Relationship Id="rId7" Type="http://schemas.openxmlformats.org/officeDocument/2006/relationships/image" Target="../media/image3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4.sv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drive.google.com/drive/folders/1oigQKjJRxikK9zLUU1y54oEWcOQI5q_N?usp=sharing"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hyperlink" Target="https://drive.google.com/drive/folders/1aLpJENRb3C7TvgaBEvZrivxM3wqu7mQx?usp=drive_link" TargetMode="External"/><Relationship Id="rId3" Type="http://schemas.openxmlformats.org/officeDocument/2006/relationships/image" Target="../media/image5.svg"/><Relationship Id="rId7" Type="http://schemas.openxmlformats.org/officeDocument/2006/relationships/image" Target="../media/image9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46.sv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hyperlink" Target="https://www.linkedin.com/in/mervat-kamel-361a291b9" TargetMode="External"/><Relationship Id="rId13" Type="http://schemas.openxmlformats.org/officeDocument/2006/relationships/image" Target="../media/image97.jpeg"/><Relationship Id="rId3" Type="http://schemas.openxmlformats.org/officeDocument/2006/relationships/image" Target="../media/image5.svg"/><Relationship Id="rId7" Type="http://schemas.openxmlformats.org/officeDocument/2006/relationships/image" Target="../media/image94.jpeg"/><Relationship Id="rId12" Type="http://schemas.openxmlformats.org/officeDocument/2006/relationships/hyperlink" Target="https://www.linkedin.com/in/yara-elshamly-6427ba283?utm_source=share&amp;utm_campaign=share_via&amp;utm_content=profile&amp;utm_medium=android_app"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linkedin.com/in/esraa-gamea-b61614259" TargetMode="External"/><Relationship Id="rId11" Type="http://schemas.openxmlformats.org/officeDocument/2006/relationships/image" Target="../media/image96.jpeg"/><Relationship Id="rId5" Type="http://schemas.openxmlformats.org/officeDocument/2006/relationships/image" Target="../media/image93.jpeg"/><Relationship Id="rId15" Type="http://schemas.openxmlformats.org/officeDocument/2006/relationships/image" Target="../media/image98.jpeg"/><Relationship Id="rId10" Type="http://schemas.openxmlformats.org/officeDocument/2006/relationships/hyperlink" Target="https://www.linkedin.com/in/wafaa-amer-bb61b0266?utm_source=share&amp;utm_campaign=share_via&amp;utm_content=profile&amp;utm_medium=android_app" TargetMode="External"/><Relationship Id="rId4" Type="http://schemas.openxmlformats.org/officeDocument/2006/relationships/hyperlink" Target="https://www.linkedin.com/in/youssefbahgatahmed?utm_source=share&amp;utm_campaign=share_via&amp;utm_content=profile&amp;utm_medium=ios_app" TargetMode="External"/><Relationship Id="rId9" Type="http://schemas.openxmlformats.org/officeDocument/2006/relationships/image" Target="../media/image95.jpeg"/><Relationship Id="rId14" Type="http://schemas.openxmlformats.org/officeDocument/2006/relationships/hyperlink" Target="https://www.linkedin.com/in/mennamohamed0/"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svg"/><Relationship Id="rId7" Type="http://schemas.openxmlformats.org/officeDocument/2006/relationships/image" Target="../media/image44.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10" Type="http://schemas.openxmlformats.org/officeDocument/2006/relationships/hyperlink" Target="https://drive.google.com/drive/folders/1Bf0BKbl9-pbQQwHlUbiPdvwyiWV7guEF?usp=sharing" TargetMode="External"/><Relationship Id="rId4" Type="http://schemas.openxmlformats.org/officeDocument/2006/relationships/image" Target="../media/image41.jpe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0.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8292376" cy="10285928"/>
            <a:chOff x="0" y="0"/>
            <a:chExt cx="30644249" cy="38011367"/>
          </a:xfrm>
        </p:grpSpPr>
        <p:sp>
          <p:nvSpPr>
            <p:cNvPr id="3" name="Freeform 3"/>
            <p:cNvSpPr/>
            <p:nvPr/>
          </p:nvSpPr>
          <p:spPr>
            <a:xfrm>
              <a:off x="0" y="0"/>
              <a:ext cx="30644210" cy="38011354"/>
            </a:xfrm>
            <a:custGeom>
              <a:avLst/>
              <a:gdLst/>
              <a:ahLst/>
              <a:cxnLst/>
              <a:rect l="l" t="t" r="r" b="b"/>
              <a:pathLst>
                <a:path w="30644210" h="38011354">
                  <a:moveTo>
                    <a:pt x="0" y="0"/>
                  </a:moveTo>
                  <a:lnTo>
                    <a:pt x="0" y="38011354"/>
                  </a:lnTo>
                  <a:lnTo>
                    <a:pt x="18331180" y="38011354"/>
                  </a:lnTo>
                  <a:lnTo>
                    <a:pt x="22965919" y="27565986"/>
                  </a:lnTo>
                  <a:lnTo>
                    <a:pt x="17051528" y="21132800"/>
                  </a:lnTo>
                  <a:lnTo>
                    <a:pt x="27531442" y="5499354"/>
                  </a:lnTo>
                  <a:lnTo>
                    <a:pt x="26735915" y="4842129"/>
                  </a:lnTo>
                  <a:lnTo>
                    <a:pt x="30644210" y="0"/>
                  </a:lnTo>
                  <a:lnTo>
                    <a:pt x="30644210" y="0"/>
                  </a:lnTo>
                  <a:close/>
                </a:path>
              </a:pathLst>
            </a:custGeom>
            <a:blipFill>
              <a:blip r:embed="rId2"/>
              <a:stretch>
                <a:fillRect l="-188467"/>
              </a:stretch>
            </a:blipFill>
          </p:spPr>
          <p:txBody>
            <a:bodyPr/>
            <a:lstStyle/>
            <a:p>
              <a:endParaRPr lang="ar-SA"/>
            </a:p>
          </p:txBody>
        </p:sp>
      </p:grpSp>
      <p:sp>
        <p:nvSpPr>
          <p:cNvPr id="4" name="Freeform 4"/>
          <p:cNvSpPr/>
          <p:nvPr/>
        </p:nvSpPr>
        <p:spPr>
          <a:xfrm rot="-5400000">
            <a:off x="976807" y="3383845"/>
            <a:ext cx="11866128" cy="4612957"/>
          </a:xfrm>
          <a:custGeom>
            <a:avLst/>
            <a:gdLst/>
            <a:ahLst/>
            <a:cxnLst/>
            <a:rect l="l" t="t" r="r" b="b"/>
            <a:pathLst>
              <a:path w="11866128" h="4612957">
                <a:moveTo>
                  <a:pt x="0" y="0"/>
                </a:moveTo>
                <a:lnTo>
                  <a:pt x="11866128" y="0"/>
                </a:lnTo>
                <a:lnTo>
                  <a:pt x="11866128" y="4612957"/>
                </a:lnTo>
                <a:lnTo>
                  <a:pt x="0" y="4612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5" name="Freeform 5"/>
          <p:cNvSpPr/>
          <p:nvPr/>
        </p:nvSpPr>
        <p:spPr>
          <a:xfrm rot="9172256">
            <a:off x="3659100" y="-769667"/>
            <a:ext cx="7333289" cy="4418307"/>
          </a:xfrm>
          <a:custGeom>
            <a:avLst/>
            <a:gdLst/>
            <a:ahLst/>
            <a:cxnLst/>
            <a:rect l="l" t="t" r="r" b="b"/>
            <a:pathLst>
              <a:path w="7333289" h="4418307">
                <a:moveTo>
                  <a:pt x="0" y="0"/>
                </a:moveTo>
                <a:lnTo>
                  <a:pt x="7333290" y="0"/>
                </a:lnTo>
                <a:lnTo>
                  <a:pt x="7333290" y="4418307"/>
                </a:lnTo>
                <a:lnTo>
                  <a:pt x="0" y="441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6" name="Freeform 6"/>
          <p:cNvSpPr/>
          <p:nvPr/>
        </p:nvSpPr>
        <p:spPr>
          <a:xfrm rot="9966578">
            <a:off x="13849429" y="7299508"/>
            <a:ext cx="7398683" cy="4457707"/>
          </a:xfrm>
          <a:custGeom>
            <a:avLst/>
            <a:gdLst/>
            <a:ahLst/>
            <a:cxnLst/>
            <a:rect l="l" t="t" r="r" b="b"/>
            <a:pathLst>
              <a:path w="7398683" h="4457707">
                <a:moveTo>
                  <a:pt x="0" y="0"/>
                </a:moveTo>
                <a:lnTo>
                  <a:pt x="7398683" y="0"/>
                </a:lnTo>
                <a:lnTo>
                  <a:pt x="7398683" y="4457706"/>
                </a:lnTo>
                <a:lnTo>
                  <a:pt x="0" y="445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grpSp>
        <p:nvGrpSpPr>
          <p:cNvPr id="7" name="Group 7"/>
          <p:cNvGrpSpPr/>
          <p:nvPr/>
        </p:nvGrpSpPr>
        <p:grpSpPr>
          <a:xfrm rot="2023761">
            <a:off x="-4981360" y="-5906730"/>
            <a:ext cx="6180658" cy="12487917"/>
            <a:chOff x="0" y="0"/>
            <a:chExt cx="1627828" cy="3288999"/>
          </a:xfrm>
        </p:grpSpPr>
        <p:sp>
          <p:nvSpPr>
            <p:cNvPr id="8" name="Freeform 8"/>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9" name="TextBox 9"/>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023761">
            <a:off x="-348299" y="-3646875"/>
            <a:ext cx="125097" cy="12487917"/>
            <a:chOff x="0" y="0"/>
            <a:chExt cx="32947" cy="3288999"/>
          </a:xfrm>
        </p:grpSpPr>
        <p:sp>
          <p:nvSpPr>
            <p:cNvPr id="11" name="Freeform 11"/>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2" name="TextBox 12"/>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7645" y="8050509"/>
            <a:ext cx="4050208" cy="4529608"/>
            <a:chOff x="0" y="0"/>
            <a:chExt cx="635929" cy="711200"/>
          </a:xfrm>
        </p:grpSpPr>
        <p:sp>
          <p:nvSpPr>
            <p:cNvPr id="14" name="Freeform 14"/>
            <p:cNvSpPr/>
            <p:nvPr/>
          </p:nvSpPr>
          <p:spPr>
            <a:xfrm>
              <a:off x="0" y="0"/>
              <a:ext cx="635929" cy="711200"/>
            </a:xfrm>
            <a:custGeom>
              <a:avLst/>
              <a:gdLst/>
              <a:ahLst/>
              <a:cxnLst/>
              <a:rect l="l" t="t" r="r" b="b"/>
              <a:pathLst>
                <a:path w="635929" h="711200">
                  <a:moveTo>
                    <a:pt x="317964" y="0"/>
                  </a:moveTo>
                  <a:lnTo>
                    <a:pt x="635929" y="711200"/>
                  </a:lnTo>
                  <a:lnTo>
                    <a:pt x="0" y="711200"/>
                  </a:lnTo>
                  <a:lnTo>
                    <a:pt x="317964" y="0"/>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15" name="TextBox 15"/>
            <p:cNvSpPr txBox="1"/>
            <p:nvPr/>
          </p:nvSpPr>
          <p:spPr>
            <a:xfrm>
              <a:off x="99364" y="273050"/>
              <a:ext cx="437201" cy="38735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6376487" y="1028700"/>
            <a:ext cx="872369" cy="815665"/>
          </a:xfrm>
          <a:custGeom>
            <a:avLst/>
            <a:gdLst/>
            <a:ahLst/>
            <a:cxnLst/>
            <a:rect l="l" t="t" r="r" b="b"/>
            <a:pathLst>
              <a:path w="872369" h="815665">
                <a:moveTo>
                  <a:pt x="0" y="0"/>
                </a:moveTo>
                <a:lnTo>
                  <a:pt x="872369" y="0"/>
                </a:lnTo>
                <a:lnTo>
                  <a:pt x="872369" y="815665"/>
                </a:lnTo>
                <a:lnTo>
                  <a:pt x="0" y="815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p>
        </p:txBody>
      </p:sp>
      <p:sp>
        <p:nvSpPr>
          <p:cNvPr id="17" name="AutoShape 17"/>
          <p:cNvSpPr/>
          <p:nvPr/>
        </p:nvSpPr>
        <p:spPr>
          <a:xfrm>
            <a:off x="8920629" y="3432458"/>
            <a:ext cx="3653625" cy="0"/>
          </a:xfrm>
          <a:prstGeom prst="line">
            <a:avLst/>
          </a:prstGeom>
          <a:ln w="38100" cap="flat">
            <a:solidFill>
              <a:srgbClr val="000000"/>
            </a:solidFill>
            <a:prstDash val="solid"/>
            <a:headEnd type="none" w="sm" len="sm"/>
            <a:tailEnd type="none" w="sm" len="sm"/>
          </a:ln>
        </p:spPr>
        <p:txBody>
          <a:bodyPr/>
          <a:lstStyle/>
          <a:p>
            <a:endParaRPr lang="ar-SA"/>
          </a:p>
        </p:txBody>
      </p:sp>
      <p:sp>
        <p:nvSpPr>
          <p:cNvPr id="18" name="Freeform 18"/>
          <p:cNvSpPr/>
          <p:nvPr/>
        </p:nvSpPr>
        <p:spPr>
          <a:xfrm>
            <a:off x="16376487" y="8327221"/>
            <a:ext cx="859118" cy="859118"/>
          </a:xfrm>
          <a:custGeom>
            <a:avLst/>
            <a:gdLst/>
            <a:ahLst/>
            <a:cxnLst/>
            <a:rect l="l" t="t" r="r" b="b"/>
            <a:pathLst>
              <a:path w="859118" h="859118">
                <a:moveTo>
                  <a:pt x="0" y="0"/>
                </a:moveTo>
                <a:lnTo>
                  <a:pt x="859119" y="0"/>
                </a:lnTo>
                <a:lnTo>
                  <a:pt x="859119" y="859118"/>
                </a:lnTo>
                <a:lnTo>
                  <a:pt x="0" y="8591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SA"/>
          </a:p>
        </p:txBody>
      </p:sp>
      <p:sp>
        <p:nvSpPr>
          <p:cNvPr id="19" name="Freeform 19"/>
          <p:cNvSpPr/>
          <p:nvPr/>
        </p:nvSpPr>
        <p:spPr>
          <a:xfrm>
            <a:off x="12701257" y="-14853"/>
            <a:ext cx="2522692" cy="2511480"/>
          </a:xfrm>
          <a:custGeom>
            <a:avLst/>
            <a:gdLst/>
            <a:ahLst/>
            <a:cxnLst/>
            <a:rect l="l" t="t" r="r" b="b"/>
            <a:pathLst>
              <a:path w="2522692" h="2511480">
                <a:moveTo>
                  <a:pt x="0" y="0"/>
                </a:moveTo>
                <a:lnTo>
                  <a:pt x="2522693" y="0"/>
                </a:lnTo>
                <a:lnTo>
                  <a:pt x="2522693" y="2511481"/>
                </a:lnTo>
                <a:lnTo>
                  <a:pt x="0" y="2511481"/>
                </a:lnTo>
                <a:lnTo>
                  <a:pt x="0" y="0"/>
                </a:lnTo>
                <a:close/>
              </a:path>
            </a:pathLst>
          </a:custGeom>
          <a:blipFill>
            <a:blip r:embed="rId11"/>
            <a:stretch>
              <a:fillRect/>
            </a:stretch>
          </a:blipFill>
        </p:spPr>
        <p:txBody>
          <a:bodyPr/>
          <a:lstStyle/>
          <a:p>
            <a:endParaRPr lang="ar-SA"/>
          </a:p>
        </p:txBody>
      </p:sp>
      <p:sp>
        <p:nvSpPr>
          <p:cNvPr id="20" name="TextBox 20"/>
          <p:cNvSpPr txBox="1"/>
          <p:nvPr/>
        </p:nvSpPr>
        <p:spPr>
          <a:xfrm>
            <a:off x="11010952" y="8493255"/>
            <a:ext cx="5081754" cy="450850"/>
          </a:xfrm>
          <a:prstGeom prst="rect">
            <a:avLst/>
          </a:prstGeom>
        </p:spPr>
        <p:txBody>
          <a:bodyPr lIns="0" tIns="0" rIns="0" bIns="0" rtlCol="0" anchor="t">
            <a:spAutoFit/>
          </a:bodyPr>
          <a:lstStyle/>
          <a:p>
            <a:pPr algn="r">
              <a:lnSpc>
                <a:spcPts val="3500"/>
              </a:lnSpc>
            </a:pPr>
            <a:r>
              <a:rPr lang="en-US" sz="2500" b="1">
                <a:solidFill>
                  <a:srgbClr val="000000"/>
                </a:solidFill>
                <a:latin typeface="Poppins Medium"/>
                <a:ea typeface="Poppins Medium"/>
                <a:cs typeface="Poppins Medium"/>
                <a:sym typeface="Poppins Medium"/>
              </a:rPr>
              <a:t>..............</a:t>
            </a:r>
          </a:p>
        </p:txBody>
      </p:sp>
      <p:sp>
        <p:nvSpPr>
          <p:cNvPr id="21" name="TextBox 21"/>
          <p:cNvSpPr txBox="1"/>
          <p:nvPr/>
        </p:nvSpPr>
        <p:spPr>
          <a:xfrm>
            <a:off x="7579216" y="3165296"/>
            <a:ext cx="9727709" cy="2165234"/>
          </a:xfrm>
          <a:prstGeom prst="rect">
            <a:avLst/>
          </a:prstGeom>
        </p:spPr>
        <p:txBody>
          <a:bodyPr lIns="0" tIns="0" rIns="0" bIns="0" rtlCol="0" anchor="t">
            <a:spAutoFit/>
          </a:bodyPr>
          <a:lstStyle/>
          <a:p>
            <a:pPr algn="r">
              <a:lnSpc>
                <a:spcPts val="16828"/>
              </a:lnSpc>
            </a:pPr>
            <a:r>
              <a:rPr lang="en-US" sz="12020" b="1">
                <a:solidFill>
                  <a:srgbClr val="000000"/>
                </a:solidFill>
                <a:latin typeface="Poppins Ultra-Bold"/>
                <a:ea typeface="Poppins Ultra-Bold"/>
                <a:cs typeface="Poppins Ultra-Bold"/>
                <a:sym typeface="Poppins Ultra-Bold"/>
              </a:rPr>
              <a:t>CUSTOMER</a:t>
            </a:r>
          </a:p>
        </p:txBody>
      </p:sp>
      <p:sp>
        <p:nvSpPr>
          <p:cNvPr id="22" name="TextBox 22"/>
          <p:cNvSpPr txBox="1"/>
          <p:nvPr/>
        </p:nvSpPr>
        <p:spPr>
          <a:xfrm>
            <a:off x="8292376" y="5197180"/>
            <a:ext cx="9708518" cy="1616241"/>
          </a:xfrm>
          <a:prstGeom prst="rect">
            <a:avLst/>
          </a:prstGeom>
        </p:spPr>
        <p:txBody>
          <a:bodyPr lIns="0" tIns="0" rIns="0" bIns="0" rtlCol="0" anchor="t">
            <a:spAutoFit/>
          </a:bodyPr>
          <a:lstStyle/>
          <a:p>
            <a:pPr algn="ctr">
              <a:lnSpc>
                <a:spcPts val="6338"/>
              </a:lnSpc>
            </a:pPr>
            <a:r>
              <a:rPr lang="en-US" sz="4527" b="1" spc="1706">
                <a:solidFill>
                  <a:srgbClr val="000000"/>
                </a:solidFill>
                <a:latin typeface="Poppins Semi-Bold"/>
                <a:ea typeface="Poppins Semi-Bold"/>
                <a:cs typeface="Poppins Semi-Bold"/>
                <a:sym typeface="Poppins Semi-Bold"/>
              </a:rPr>
              <a:t>DATA MANAGEMENT AND ANALYSIS</a:t>
            </a:r>
          </a:p>
        </p:txBody>
      </p:sp>
      <p:sp>
        <p:nvSpPr>
          <p:cNvPr id="23" name="TextBox 23"/>
          <p:cNvSpPr txBox="1"/>
          <p:nvPr/>
        </p:nvSpPr>
        <p:spPr>
          <a:xfrm>
            <a:off x="12258770" y="1214137"/>
            <a:ext cx="3833936" cy="441325"/>
          </a:xfrm>
          <a:prstGeom prst="rect">
            <a:avLst/>
          </a:prstGeom>
        </p:spPr>
        <p:txBody>
          <a:bodyPr lIns="0" tIns="0" rIns="0" bIns="0" rtlCol="0" anchor="t">
            <a:spAutoFit/>
          </a:bodyPr>
          <a:lstStyle/>
          <a:p>
            <a:pPr algn="r">
              <a:lnSpc>
                <a:spcPts val="3499"/>
              </a:lnSpc>
            </a:pPr>
            <a:r>
              <a:rPr lang="en-US" sz="2499" b="1">
                <a:solidFill>
                  <a:srgbClr val="000000"/>
                </a:solidFill>
                <a:latin typeface="Poppins Medium"/>
                <a:ea typeface="Poppins Medium"/>
                <a:cs typeface="Poppins Medium"/>
                <a:sym typeface="Poppins Medium"/>
              </a:rPr>
              <a:t>...........</a:t>
            </a:r>
          </a:p>
        </p:txBody>
      </p:sp>
      <p:sp>
        <p:nvSpPr>
          <p:cNvPr id="24" name="TextBox 24"/>
          <p:cNvSpPr txBox="1"/>
          <p:nvPr/>
        </p:nvSpPr>
        <p:spPr>
          <a:xfrm>
            <a:off x="12701257" y="3137847"/>
            <a:ext cx="4558043" cy="541597"/>
          </a:xfrm>
          <a:prstGeom prst="rect">
            <a:avLst/>
          </a:prstGeom>
        </p:spPr>
        <p:txBody>
          <a:bodyPr lIns="0" tIns="0" rIns="0" bIns="0" rtlCol="0" anchor="t">
            <a:spAutoFit/>
          </a:bodyPr>
          <a:lstStyle/>
          <a:p>
            <a:pPr algn="r">
              <a:lnSpc>
                <a:spcPts val="4273"/>
              </a:lnSpc>
            </a:pPr>
            <a:r>
              <a:rPr lang="en-US" sz="3052" b="1">
                <a:solidFill>
                  <a:srgbClr val="000000"/>
                </a:solidFill>
                <a:latin typeface="Poppins Semi-Bold"/>
                <a:ea typeface="Poppins Semi-Bold"/>
                <a:cs typeface="Poppins Semi-Bold"/>
                <a:sym typeface="Poppins Semi-Bold"/>
              </a:rPr>
              <a:t>PRESENTATION - 2024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98708" y="3705525"/>
            <a:ext cx="7354869" cy="3980823"/>
          </a:xfrm>
          <a:custGeom>
            <a:avLst/>
            <a:gdLst/>
            <a:ahLst/>
            <a:cxnLst/>
            <a:rect l="l" t="t" r="r" b="b"/>
            <a:pathLst>
              <a:path w="7354869" h="3980823">
                <a:moveTo>
                  <a:pt x="0" y="0"/>
                </a:moveTo>
                <a:lnTo>
                  <a:pt x="7354869" y="0"/>
                </a:lnTo>
                <a:lnTo>
                  <a:pt x="7354869" y="3980823"/>
                </a:lnTo>
                <a:lnTo>
                  <a:pt x="0" y="3980823"/>
                </a:lnTo>
                <a:lnTo>
                  <a:pt x="0" y="0"/>
                </a:lnTo>
                <a:close/>
              </a:path>
            </a:pathLst>
          </a:custGeom>
          <a:blipFill>
            <a:blip r:embed="rId4"/>
            <a:stretch>
              <a:fillRect/>
            </a:stretch>
          </a:blipFill>
        </p:spPr>
        <p:txBody>
          <a:bodyPr/>
          <a:lstStyle/>
          <a:p>
            <a:endParaRPr lang="ar-SA"/>
          </a:p>
        </p:txBody>
      </p:sp>
      <p:sp>
        <p:nvSpPr>
          <p:cNvPr id="16" name="Freeform 16"/>
          <p:cNvSpPr/>
          <p:nvPr/>
        </p:nvSpPr>
        <p:spPr>
          <a:xfrm>
            <a:off x="967899" y="3598298"/>
            <a:ext cx="8176101" cy="4088051"/>
          </a:xfrm>
          <a:custGeom>
            <a:avLst/>
            <a:gdLst/>
            <a:ahLst/>
            <a:cxnLst/>
            <a:rect l="l" t="t" r="r" b="b"/>
            <a:pathLst>
              <a:path w="8176101" h="4088051">
                <a:moveTo>
                  <a:pt x="0" y="0"/>
                </a:moveTo>
                <a:lnTo>
                  <a:pt x="8176101" y="0"/>
                </a:lnTo>
                <a:lnTo>
                  <a:pt x="8176101" y="4088050"/>
                </a:lnTo>
                <a:lnTo>
                  <a:pt x="0" y="4088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7" name="Freeform 17"/>
          <p:cNvSpPr/>
          <p:nvPr/>
        </p:nvSpPr>
        <p:spPr>
          <a:xfrm>
            <a:off x="9675519" y="3720312"/>
            <a:ext cx="7850111" cy="4062432"/>
          </a:xfrm>
          <a:custGeom>
            <a:avLst/>
            <a:gdLst/>
            <a:ahLst/>
            <a:cxnLst/>
            <a:rect l="l" t="t" r="r" b="b"/>
            <a:pathLst>
              <a:path w="7850111" h="4062432">
                <a:moveTo>
                  <a:pt x="0" y="0"/>
                </a:moveTo>
                <a:lnTo>
                  <a:pt x="7850111" y="0"/>
                </a:lnTo>
                <a:lnTo>
                  <a:pt x="7850111" y="4062433"/>
                </a:lnTo>
                <a:lnTo>
                  <a:pt x="0" y="4062433"/>
                </a:lnTo>
                <a:lnTo>
                  <a:pt x="0" y="0"/>
                </a:lnTo>
                <a:close/>
              </a:path>
            </a:pathLst>
          </a:custGeom>
          <a:blipFill>
            <a:blip r:embed="rId7"/>
            <a:stretch>
              <a:fillRect/>
            </a:stretch>
          </a:blipFill>
        </p:spPr>
        <p:txBody>
          <a:bodyPr/>
          <a:lstStyle/>
          <a:p>
            <a:endParaRPr lang="ar-SA"/>
          </a:p>
        </p:txBody>
      </p:sp>
      <p:sp>
        <p:nvSpPr>
          <p:cNvPr id="18" name="Freeform 18"/>
          <p:cNvSpPr/>
          <p:nvPr/>
        </p:nvSpPr>
        <p:spPr>
          <a:xfrm>
            <a:off x="9416127" y="3598298"/>
            <a:ext cx="8368894" cy="4184447"/>
          </a:xfrm>
          <a:custGeom>
            <a:avLst/>
            <a:gdLst/>
            <a:ahLst/>
            <a:cxnLst/>
            <a:rect l="l" t="t" r="r" b="b"/>
            <a:pathLst>
              <a:path w="8368894" h="4184447">
                <a:moveTo>
                  <a:pt x="0" y="0"/>
                </a:moveTo>
                <a:lnTo>
                  <a:pt x="8368895" y="0"/>
                </a:lnTo>
                <a:lnTo>
                  <a:pt x="8368895" y="4184447"/>
                </a:lnTo>
                <a:lnTo>
                  <a:pt x="0" y="41844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9" name="TextBox 19"/>
          <p:cNvSpPr txBox="1"/>
          <p:nvPr/>
        </p:nvSpPr>
        <p:spPr>
          <a:xfrm>
            <a:off x="1893954" y="667975"/>
            <a:ext cx="14500092"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3. SQL Queries for Data Extraction and Analysis</a:t>
            </a:r>
          </a:p>
        </p:txBody>
      </p:sp>
      <p:sp>
        <p:nvSpPr>
          <p:cNvPr id="20" name="TextBox 20"/>
          <p:cNvSpPr txBox="1"/>
          <p:nvPr/>
        </p:nvSpPr>
        <p:spPr>
          <a:xfrm>
            <a:off x="1400685" y="2865848"/>
            <a:ext cx="12626999" cy="454118"/>
          </a:xfrm>
          <a:prstGeom prst="rect">
            <a:avLst/>
          </a:prstGeom>
        </p:spPr>
        <p:txBody>
          <a:bodyPr lIns="0" tIns="0" rIns="0" bIns="0" rtlCol="0" anchor="t">
            <a:spAutoFit/>
          </a:bodyPr>
          <a:lstStyle/>
          <a:p>
            <a:pPr marL="622884" lvl="1" indent="-311442" algn="just">
              <a:lnSpc>
                <a:spcPts val="3462"/>
              </a:lnSpc>
              <a:buFont typeface="Arial"/>
              <a:buChar char="•"/>
            </a:pPr>
            <a:r>
              <a:rPr lang="en-US" sz="2885" b="1">
                <a:solidFill>
                  <a:srgbClr val="000000"/>
                </a:solidFill>
                <a:latin typeface="Poppins Bold"/>
                <a:ea typeface="Poppins Bold"/>
                <a:cs typeface="Poppins Bold"/>
                <a:sym typeface="Poppins Bold"/>
              </a:rPr>
              <a:t>analyze customer interactions</a:t>
            </a:r>
          </a:p>
        </p:txBody>
      </p:sp>
      <p:sp>
        <p:nvSpPr>
          <p:cNvPr id="21" name="TextBox 21"/>
          <p:cNvSpPr txBox="1"/>
          <p:nvPr/>
        </p:nvSpPr>
        <p:spPr>
          <a:xfrm>
            <a:off x="10035734" y="2865848"/>
            <a:ext cx="11605366" cy="422256"/>
          </a:xfrm>
          <a:prstGeom prst="rect">
            <a:avLst/>
          </a:prstGeom>
        </p:spPr>
        <p:txBody>
          <a:bodyPr lIns="0" tIns="0" rIns="0" bIns="0" rtlCol="0" anchor="t">
            <a:spAutoFit/>
          </a:bodyPr>
          <a:lstStyle/>
          <a:p>
            <a:pPr marL="572488" lvl="1" indent="-286244" algn="just">
              <a:lnSpc>
                <a:spcPts val="3181"/>
              </a:lnSpc>
              <a:buFont typeface="Arial"/>
              <a:buChar char="•"/>
            </a:pPr>
            <a:r>
              <a:rPr lang="en-US" sz="2651" b="1">
                <a:solidFill>
                  <a:srgbClr val="000000"/>
                </a:solidFill>
                <a:latin typeface="Poppins Bold"/>
                <a:ea typeface="Poppins Bold"/>
                <a:cs typeface="Poppins Bold"/>
                <a:sym typeface="Poppins Bold"/>
              </a:rPr>
              <a:t>Top-Selling Products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28764" y="3459161"/>
            <a:ext cx="7486776" cy="3406483"/>
          </a:xfrm>
          <a:custGeom>
            <a:avLst/>
            <a:gdLst/>
            <a:ahLst/>
            <a:cxnLst/>
            <a:rect l="l" t="t" r="r" b="b"/>
            <a:pathLst>
              <a:path w="7486776" h="3406483">
                <a:moveTo>
                  <a:pt x="0" y="0"/>
                </a:moveTo>
                <a:lnTo>
                  <a:pt x="7486775" y="0"/>
                </a:lnTo>
                <a:lnTo>
                  <a:pt x="7486775" y="3406483"/>
                </a:lnTo>
                <a:lnTo>
                  <a:pt x="0" y="3406483"/>
                </a:lnTo>
                <a:lnTo>
                  <a:pt x="0" y="0"/>
                </a:lnTo>
                <a:close/>
              </a:path>
            </a:pathLst>
          </a:custGeom>
          <a:blipFill>
            <a:blip r:embed="rId4"/>
            <a:stretch>
              <a:fillRect/>
            </a:stretch>
          </a:blipFill>
        </p:spPr>
        <p:txBody>
          <a:bodyPr/>
          <a:lstStyle/>
          <a:p>
            <a:endParaRPr lang="ar-SA"/>
          </a:p>
        </p:txBody>
      </p:sp>
      <p:sp>
        <p:nvSpPr>
          <p:cNvPr id="16" name="Freeform 16"/>
          <p:cNvSpPr/>
          <p:nvPr/>
        </p:nvSpPr>
        <p:spPr>
          <a:xfrm>
            <a:off x="1028700" y="3197483"/>
            <a:ext cx="7686903" cy="3843452"/>
          </a:xfrm>
          <a:custGeom>
            <a:avLst/>
            <a:gdLst/>
            <a:ahLst/>
            <a:cxnLst/>
            <a:rect l="l" t="t" r="r" b="b"/>
            <a:pathLst>
              <a:path w="7686903" h="3843452">
                <a:moveTo>
                  <a:pt x="0" y="0"/>
                </a:moveTo>
                <a:lnTo>
                  <a:pt x="7686903" y="0"/>
                </a:lnTo>
                <a:lnTo>
                  <a:pt x="7686903" y="3843451"/>
                </a:lnTo>
                <a:lnTo>
                  <a:pt x="0" y="3843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7" name="Freeform 17"/>
          <p:cNvSpPr/>
          <p:nvPr/>
        </p:nvSpPr>
        <p:spPr>
          <a:xfrm>
            <a:off x="9492203" y="3331867"/>
            <a:ext cx="6913368" cy="3759144"/>
          </a:xfrm>
          <a:custGeom>
            <a:avLst/>
            <a:gdLst/>
            <a:ahLst/>
            <a:cxnLst/>
            <a:rect l="l" t="t" r="r" b="b"/>
            <a:pathLst>
              <a:path w="6913368" h="3759144">
                <a:moveTo>
                  <a:pt x="0" y="0"/>
                </a:moveTo>
                <a:lnTo>
                  <a:pt x="6913368" y="0"/>
                </a:lnTo>
                <a:lnTo>
                  <a:pt x="6913368" y="3759144"/>
                </a:lnTo>
                <a:lnTo>
                  <a:pt x="0" y="3759144"/>
                </a:lnTo>
                <a:lnTo>
                  <a:pt x="0" y="0"/>
                </a:lnTo>
                <a:close/>
              </a:path>
            </a:pathLst>
          </a:custGeom>
          <a:blipFill>
            <a:blip r:embed="rId7"/>
            <a:stretch>
              <a:fillRect/>
            </a:stretch>
          </a:blipFill>
        </p:spPr>
        <p:txBody>
          <a:bodyPr/>
          <a:lstStyle/>
          <a:p>
            <a:endParaRPr lang="ar-SA"/>
          </a:p>
        </p:txBody>
      </p:sp>
      <p:sp>
        <p:nvSpPr>
          <p:cNvPr id="18" name="Freeform 18"/>
          <p:cNvSpPr/>
          <p:nvPr/>
        </p:nvSpPr>
        <p:spPr>
          <a:xfrm>
            <a:off x="9149542" y="3233795"/>
            <a:ext cx="7714432" cy="3857216"/>
          </a:xfrm>
          <a:custGeom>
            <a:avLst/>
            <a:gdLst/>
            <a:ahLst/>
            <a:cxnLst/>
            <a:rect l="l" t="t" r="r" b="b"/>
            <a:pathLst>
              <a:path w="7714432" h="3857216">
                <a:moveTo>
                  <a:pt x="0" y="0"/>
                </a:moveTo>
                <a:lnTo>
                  <a:pt x="7714431" y="0"/>
                </a:lnTo>
                <a:lnTo>
                  <a:pt x="7714431" y="3857216"/>
                </a:lnTo>
                <a:lnTo>
                  <a:pt x="0" y="38572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9" name="TextBox 19"/>
          <p:cNvSpPr txBox="1"/>
          <p:nvPr/>
        </p:nvSpPr>
        <p:spPr>
          <a:xfrm>
            <a:off x="1893954" y="667975"/>
            <a:ext cx="14500092"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3. SQL Queries for Data Extraction and Analysis</a:t>
            </a:r>
          </a:p>
        </p:txBody>
      </p:sp>
      <p:sp>
        <p:nvSpPr>
          <p:cNvPr id="20" name="TextBox 20"/>
          <p:cNvSpPr txBox="1"/>
          <p:nvPr/>
        </p:nvSpPr>
        <p:spPr>
          <a:xfrm>
            <a:off x="1594394" y="2381415"/>
            <a:ext cx="12626999" cy="454118"/>
          </a:xfrm>
          <a:prstGeom prst="rect">
            <a:avLst/>
          </a:prstGeom>
        </p:spPr>
        <p:txBody>
          <a:bodyPr lIns="0" tIns="0" rIns="0" bIns="0" rtlCol="0" anchor="t">
            <a:spAutoFit/>
          </a:bodyPr>
          <a:lstStyle/>
          <a:p>
            <a:pPr marL="622884" lvl="1" indent="-311442" algn="just">
              <a:lnSpc>
                <a:spcPts val="3462"/>
              </a:lnSpc>
              <a:buFont typeface="Arial"/>
              <a:buChar char="•"/>
            </a:pPr>
            <a:r>
              <a:rPr lang="en-US" sz="2885" b="1">
                <a:solidFill>
                  <a:srgbClr val="000000"/>
                </a:solidFill>
                <a:latin typeface="Poppins Bold"/>
                <a:ea typeface="Poppins Bold"/>
                <a:cs typeface="Poppins Bold"/>
                <a:sym typeface="Poppins Bold"/>
              </a:rPr>
              <a:t>Products with Low Stock</a:t>
            </a:r>
          </a:p>
        </p:txBody>
      </p:sp>
      <p:sp>
        <p:nvSpPr>
          <p:cNvPr id="21" name="TextBox 21"/>
          <p:cNvSpPr txBox="1"/>
          <p:nvPr/>
        </p:nvSpPr>
        <p:spPr>
          <a:xfrm>
            <a:off x="8579637" y="2269506"/>
            <a:ext cx="8738500" cy="763660"/>
          </a:xfrm>
          <a:prstGeom prst="rect">
            <a:avLst/>
          </a:prstGeom>
        </p:spPr>
        <p:txBody>
          <a:bodyPr lIns="0" tIns="0" rIns="0" bIns="0" rtlCol="0" anchor="t">
            <a:spAutoFit/>
          </a:bodyPr>
          <a:lstStyle/>
          <a:p>
            <a:pPr marL="521852" lvl="1" indent="-260926" algn="just">
              <a:lnSpc>
                <a:spcPts val="2900"/>
              </a:lnSpc>
              <a:buFont typeface="Arial"/>
              <a:buChar char="•"/>
            </a:pPr>
            <a:r>
              <a:rPr lang="en-US" sz="2417" b="1">
                <a:solidFill>
                  <a:srgbClr val="000000"/>
                </a:solidFill>
                <a:latin typeface="Poppins Bold"/>
                <a:ea typeface="Poppins Bold"/>
                <a:cs typeface="Poppins Bold"/>
                <a:sym typeface="Poppins Bold"/>
              </a:rPr>
              <a:t>To create a complete report including customer details, orders, products, and interaction history</a:t>
            </a:r>
          </a:p>
        </p:txBody>
      </p:sp>
      <p:sp>
        <p:nvSpPr>
          <p:cNvPr id="22" name="Freeform 22"/>
          <p:cNvSpPr/>
          <p:nvPr/>
        </p:nvSpPr>
        <p:spPr>
          <a:xfrm>
            <a:off x="882976" y="8094830"/>
            <a:ext cx="1131388" cy="1382807"/>
          </a:xfrm>
          <a:custGeom>
            <a:avLst/>
            <a:gdLst/>
            <a:ahLst/>
            <a:cxnLst/>
            <a:rect l="l" t="t" r="r" b="b"/>
            <a:pathLst>
              <a:path w="1131388" h="1382807">
                <a:moveTo>
                  <a:pt x="0" y="0"/>
                </a:moveTo>
                <a:lnTo>
                  <a:pt x="1131387" y="0"/>
                </a:lnTo>
                <a:lnTo>
                  <a:pt x="1131387" y="1382807"/>
                </a:lnTo>
                <a:lnTo>
                  <a:pt x="0" y="13828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23" name="TextBox 23"/>
          <p:cNvSpPr txBox="1"/>
          <p:nvPr/>
        </p:nvSpPr>
        <p:spPr>
          <a:xfrm>
            <a:off x="1635373" y="7414861"/>
            <a:ext cx="15478203" cy="718145"/>
          </a:xfrm>
          <a:prstGeom prst="rect">
            <a:avLst/>
          </a:prstGeom>
        </p:spPr>
        <p:txBody>
          <a:bodyPr lIns="0" tIns="0" rIns="0" bIns="0" rtlCol="0" anchor="t">
            <a:spAutoFit/>
          </a:bodyPr>
          <a:lstStyle/>
          <a:p>
            <a:pPr algn="ctr">
              <a:lnSpc>
                <a:spcPts val="5574"/>
              </a:lnSpc>
            </a:pPr>
            <a:r>
              <a:rPr lang="en-US" sz="4000" b="1" i="0" dirty="0">
                <a:solidFill>
                  <a:srgbClr val="000000"/>
                </a:solidFill>
                <a:effectLst/>
              </a:rPr>
              <a:t>script for some </a:t>
            </a:r>
            <a:r>
              <a:rPr lang="en-US" sz="4000" b="1" i="0" dirty="0" err="1">
                <a:solidFill>
                  <a:srgbClr val="000000"/>
                </a:solidFill>
                <a:effectLst/>
              </a:rPr>
              <a:t>sql</a:t>
            </a:r>
            <a:r>
              <a:rPr lang="en-US" sz="4000" b="1" i="0" dirty="0">
                <a:solidFill>
                  <a:srgbClr val="000000"/>
                </a:solidFill>
                <a:effectLst/>
              </a:rPr>
              <a:t> queries (extraction and analysis)</a:t>
            </a:r>
            <a:endParaRPr lang="en-US" sz="3981" b="1" dirty="0">
              <a:solidFill>
                <a:srgbClr val="000000"/>
              </a:solidFill>
              <a:latin typeface="Droid Arabic Naskh Bold"/>
              <a:ea typeface="Droid Arabic Naskh Bold"/>
              <a:cs typeface="Droid Arabic Naskh Bold"/>
              <a:sym typeface="Droid Arabic Naskh Bold"/>
            </a:endParaRPr>
          </a:p>
        </p:txBody>
      </p:sp>
      <p:sp>
        <p:nvSpPr>
          <p:cNvPr id="24" name="TextBox 24"/>
          <p:cNvSpPr txBox="1"/>
          <p:nvPr/>
        </p:nvSpPr>
        <p:spPr>
          <a:xfrm>
            <a:off x="3136162" y="8175971"/>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10"/>
              </a:rPr>
              <a:t>https://drive.google.com/file/d/1QmNZuBP3NZkXa9VRVWElgseNM_YA2rP9/view?usp=sharing</a:t>
            </a:r>
            <a:endParaRPr lang="en-US" sz="3307" u="sng" dirty="0">
              <a:solidFill>
                <a:srgbClr val="000000"/>
              </a:solidFill>
              <a:latin typeface="Droid Arabic Naskh"/>
              <a:ea typeface="Droid Arabic Naskh"/>
              <a:cs typeface="Droid Arabic Naskh"/>
              <a:sym typeface="Droid Arabic Naskh"/>
              <a:hlinkClick r:id="rId10" tooltip="https://drive.google.com/file/d/1QmNZuBP3NZkXa9VRVWElgseNM_YA2rP9/view?usp=sharing"/>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49737" flipH="1" flipV="1">
            <a:off x="3541329" y="8060502"/>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a:off x="-974718" y="1678149"/>
            <a:ext cx="21307910" cy="6930702"/>
            <a:chOff x="0" y="0"/>
            <a:chExt cx="5611960" cy="1825370"/>
          </a:xfrm>
        </p:grpSpPr>
        <p:sp>
          <p:nvSpPr>
            <p:cNvPr id="4" name="Freeform 4"/>
            <p:cNvSpPr/>
            <p:nvPr/>
          </p:nvSpPr>
          <p:spPr>
            <a:xfrm>
              <a:off x="0" y="0"/>
              <a:ext cx="5611960" cy="1825370"/>
            </a:xfrm>
            <a:custGeom>
              <a:avLst/>
              <a:gdLst/>
              <a:ahLst/>
              <a:cxnLst/>
              <a:rect l="l" t="t" r="r" b="b"/>
              <a:pathLst>
                <a:path w="5611960" h="1825370">
                  <a:moveTo>
                    <a:pt x="0" y="0"/>
                  </a:moveTo>
                  <a:lnTo>
                    <a:pt x="5611960" y="0"/>
                  </a:lnTo>
                  <a:lnTo>
                    <a:pt x="5611960" y="1825370"/>
                  </a:lnTo>
                  <a:lnTo>
                    <a:pt x="0" y="1825370"/>
                  </a:lnTo>
                  <a:close/>
                </a:path>
              </a:pathLst>
            </a:custGeom>
            <a:solidFill>
              <a:srgbClr val="0E6B84"/>
            </a:solidFill>
          </p:spPr>
          <p:txBody>
            <a:bodyPr/>
            <a:lstStyle/>
            <a:p>
              <a:endParaRPr lang="ar-SA"/>
            </a:p>
          </p:txBody>
        </p:sp>
        <p:sp>
          <p:nvSpPr>
            <p:cNvPr id="5" name="TextBox 5"/>
            <p:cNvSpPr txBox="1"/>
            <p:nvPr/>
          </p:nvSpPr>
          <p:spPr>
            <a:xfrm>
              <a:off x="0" y="-57150"/>
              <a:ext cx="5611960" cy="188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6602302" cy="10287000"/>
            <a:chOff x="0" y="0"/>
            <a:chExt cx="8803069" cy="13716000"/>
          </a:xfrm>
        </p:grpSpPr>
        <p:pic>
          <p:nvPicPr>
            <p:cNvPr id="7" name="Picture 7"/>
            <p:cNvPicPr>
              <a:picLocks noChangeAspect="1"/>
            </p:cNvPicPr>
            <p:nvPr/>
          </p:nvPicPr>
          <p:blipFill>
            <a:blip r:embed="rId4"/>
            <a:srcRect l="21457" t="8088" r="22394" b="4427"/>
            <a:stretch>
              <a:fillRect/>
            </a:stretch>
          </p:blipFill>
          <p:spPr>
            <a:xfrm>
              <a:off x="0" y="0"/>
              <a:ext cx="8803069" cy="13716000"/>
            </a:xfrm>
            <a:prstGeom prst="rect">
              <a:avLst/>
            </a:prstGeom>
          </p:spPr>
        </p:pic>
      </p:grpSp>
      <p:sp>
        <p:nvSpPr>
          <p:cNvPr id="8" name="TextBox 8"/>
          <p:cNvSpPr txBox="1"/>
          <p:nvPr/>
        </p:nvSpPr>
        <p:spPr>
          <a:xfrm>
            <a:off x="-8799388" y="3555434"/>
            <a:ext cx="24201078" cy="2324100"/>
          </a:xfrm>
          <a:prstGeom prst="rect">
            <a:avLst/>
          </a:prstGeom>
        </p:spPr>
        <p:txBody>
          <a:bodyPr lIns="0" tIns="0" rIns="0" bIns="0" rtlCol="0" anchor="t">
            <a:spAutoFit/>
          </a:bodyPr>
          <a:lstStyle/>
          <a:p>
            <a:pPr algn="r">
              <a:lnSpc>
                <a:spcPts val="17280"/>
              </a:lnSpc>
            </a:pPr>
            <a:r>
              <a:rPr lang="en-US" sz="14400" b="1">
                <a:solidFill>
                  <a:srgbClr val="FFFFFF"/>
                </a:solidFill>
                <a:latin typeface="Poppins Bold"/>
                <a:ea typeface="Poppins Bold"/>
                <a:cs typeface="Poppins Bold"/>
                <a:sym typeface="Poppins Bold"/>
              </a:rPr>
              <a:t>Week 2</a:t>
            </a:r>
          </a:p>
        </p:txBody>
      </p:sp>
      <p:sp>
        <p:nvSpPr>
          <p:cNvPr id="9" name="Freeform 9"/>
          <p:cNvSpPr/>
          <p:nvPr/>
        </p:nvSpPr>
        <p:spPr>
          <a:xfrm rot="-9002839">
            <a:off x="12735395" y="-2907320"/>
            <a:ext cx="8454389" cy="5093770"/>
          </a:xfrm>
          <a:custGeom>
            <a:avLst/>
            <a:gdLst/>
            <a:ahLst/>
            <a:cxnLst/>
            <a:rect l="l" t="t" r="r" b="b"/>
            <a:pathLst>
              <a:path w="8454389" h="5093770">
                <a:moveTo>
                  <a:pt x="0" y="0"/>
                </a:moveTo>
                <a:lnTo>
                  <a:pt x="8454390" y="0"/>
                </a:lnTo>
                <a:lnTo>
                  <a:pt x="8454390" y="5093770"/>
                </a:lnTo>
                <a:lnTo>
                  <a:pt x="0" y="5093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9008261" y="3574484"/>
            <a:ext cx="7769836" cy="5186366"/>
          </a:xfrm>
          <a:custGeom>
            <a:avLst/>
            <a:gdLst/>
            <a:ahLst/>
            <a:cxnLst/>
            <a:rect l="l" t="t" r="r" b="b"/>
            <a:pathLst>
              <a:path w="7769836" h="5186366">
                <a:moveTo>
                  <a:pt x="0" y="0"/>
                </a:moveTo>
                <a:lnTo>
                  <a:pt x="7769836" y="0"/>
                </a:lnTo>
                <a:lnTo>
                  <a:pt x="7769836" y="5186366"/>
                </a:lnTo>
                <a:lnTo>
                  <a:pt x="0" y="5186366"/>
                </a:lnTo>
                <a:lnTo>
                  <a:pt x="0" y="0"/>
                </a:lnTo>
                <a:close/>
              </a:path>
            </a:pathLst>
          </a:custGeom>
          <a:blipFill>
            <a:blip r:embed="rId4"/>
            <a:stretch>
              <a:fillRect/>
            </a:stretch>
          </a:blipFill>
        </p:spPr>
        <p:txBody>
          <a:bodyPr/>
          <a:lstStyle/>
          <a:p>
            <a:endParaRPr lang="ar-SA"/>
          </a:p>
        </p:txBody>
      </p:sp>
      <p:sp>
        <p:nvSpPr>
          <p:cNvPr id="16" name="Freeform 16"/>
          <p:cNvSpPr/>
          <p:nvPr/>
        </p:nvSpPr>
        <p:spPr>
          <a:xfrm>
            <a:off x="1028700" y="3574484"/>
            <a:ext cx="7548851" cy="5236856"/>
          </a:xfrm>
          <a:custGeom>
            <a:avLst/>
            <a:gdLst/>
            <a:ahLst/>
            <a:cxnLst/>
            <a:rect l="l" t="t" r="r" b="b"/>
            <a:pathLst>
              <a:path w="7548851" h="5236856">
                <a:moveTo>
                  <a:pt x="0" y="0"/>
                </a:moveTo>
                <a:lnTo>
                  <a:pt x="7548851" y="0"/>
                </a:lnTo>
                <a:lnTo>
                  <a:pt x="7548851" y="5236856"/>
                </a:lnTo>
                <a:lnTo>
                  <a:pt x="0" y="5236856"/>
                </a:lnTo>
                <a:lnTo>
                  <a:pt x="0" y="0"/>
                </a:lnTo>
                <a:close/>
              </a:path>
            </a:pathLst>
          </a:custGeom>
          <a:blipFill>
            <a:blip r:embed="rId5"/>
            <a:stretch>
              <a:fillRect r="-8820"/>
            </a:stretch>
          </a:blipFill>
        </p:spPr>
        <p:txBody>
          <a:bodyPr/>
          <a:lstStyle/>
          <a:p>
            <a:endParaRPr lang="ar-SA"/>
          </a:p>
        </p:txBody>
      </p:sp>
      <p:sp>
        <p:nvSpPr>
          <p:cNvPr id="17" name="Freeform 17"/>
          <p:cNvSpPr/>
          <p:nvPr/>
        </p:nvSpPr>
        <p:spPr>
          <a:xfrm>
            <a:off x="13318309" y="0"/>
            <a:ext cx="2575034" cy="2130841"/>
          </a:xfrm>
          <a:custGeom>
            <a:avLst/>
            <a:gdLst/>
            <a:ahLst/>
            <a:cxnLst/>
            <a:rect l="l" t="t" r="r" b="b"/>
            <a:pathLst>
              <a:path w="2575034" h="2130841">
                <a:moveTo>
                  <a:pt x="0" y="0"/>
                </a:moveTo>
                <a:lnTo>
                  <a:pt x="2575034" y="0"/>
                </a:lnTo>
                <a:lnTo>
                  <a:pt x="2575034" y="2130841"/>
                </a:lnTo>
                <a:lnTo>
                  <a:pt x="0" y="21308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8" name="TextBox 18"/>
          <p:cNvSpPr txBox="1"/>
          <p:nvPr/>
        </p:nvSpPr>
        <p:spPr>
          <a:xfrm>
            <a:off x="2756153" y="546649"/>
            <a:ext cx="10338684"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1. Data Warehouse Design</a:t>
            </a:r>
          </a:p>
        </p:txBody>
      </p:sp>
      <p:sp>
        <p:nvSpPr>
          <p:cNvPr id="19" name="TextBox 19"/>
          <p:cNvSpPr txBox="1"/>
          <p:nvPr/>
        </p:nvSpPr>
        <p:spPr>
          <a:xfrm>
            <a:off x="10467783" y="2650280"/>
            <a:ext cx="2850525" cy="577081"/>
          </a:xfrm>
          <a:prstGeom prst="rect">
            <a:avLst/>
          </a:prstGeom>
        </p:spPr>
        <p:txBody>
          <a:bodyPr lIns="0" tIns="0" rIns="0" bIns="0" rtlCol="0" anchor="t">
            <a:spAutoFit/>
          </a:bodyPr>
          <a:lstStyle/>
          <a:p>
            <a:pPr marL="689249" lvl="1" indent="-344624" algn="ctr">
              <a:lnSpc>
                <a:spcPts val="4469"/>
              </a:lnSpc>
              <a:buFont typeface="Arial"/>
              <a:buChar char="•"/>
            </a:pPr>
            <a:r>
              <a:rPr lang="en-US" sz="3200" b="1" i="0" dirty="0">
                <a:solidFill>
                  <a:srgbClr val="000000"/>
                </a:solidFill>
                <a:effectLst/>
              </a:rPr>
              <a:t>insertion</a:t>
            </a:r>
            <a:endParaRPr lang="en-US" sz="3192" b="1" dirty="0">
              <a:solidFill>
                <a:srgbClr val="000000"/>
              </a:solidFill>
              <a:latin typeface="Droid Arabic Naskh Bold"/>
              <a:ea typeface="Droid Arabic Naskh Bold"/>
              <a:cs typeface="Droid Arabic Naskh Bold"/>
              <a:sym typeface="Droid Arabic Naskh Bold"/>
            </a:endParaRPr>
          </a:p>
        </p:txBody>
      </p:sp>
      <p:sp>
        <p:nvSpPr>
          <p:cNvPr id="20" name="TextBox 20"/>
          <p:cNvSpPr txBox="1"/>
          <p:nvPr/>
        </p:nvSpPr>
        <p:spPr>
          <a:xfrm>
            <a:off x="2456322" y="2650280"/>
            <a:ext cx="2850525" cy="577081"/>
          </a:xfrm>
          <a:prstGeom prst="rect">
            <a:avLst/>
          </a:prstGeom>
        </p:spPr>
        <p:txBody>
          <a:bodyPr lIns="0" tIns="0" rIns="0" bIns="0" rtlCol="0" anchor="t">
            <a:spAutoFit/>
          </a:bodyPr>
          <a:lstStyle/>
          <a:p>
            <a:pPr marL="689249" lvl="1" indent="-344624" algn="ctr">
              <a:lnSpc>
                <a:spcPts val="4469"/>
              </a:lnSpc>
              <a:buFont typeface="Arial"/>
              <a:buChar char="•"/>
            </a:pPr>
            <a:r>
              <a:rPr lang="en-US" sz="3200" b="1" i="0" dirty="0">
                <a:solidFill>
                  <a:srgbClr val="000000"/>
                </a:solidFill>
                <a:effectLst/>
              </a:rPr>
              <a:t>creation</a:t>
            </a:r>
            <a:endParaRPr lang="en-US" sz="3192" b="1" dirty="0">
              <a:solidFill>
                <a:srgbClr val="000000"/>
              </a:solidFill>
              <a:latin typeface="Droid Arabic Naskh Bold"/>
              <a:ea typeface="Droid Arabic Naskh Bold"/>
              <a:cs typeface="Droid Arabic Naskh Bold"/>
              <a:sym typeface="Droid Arabic Naskh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672272" y="3678842"/>
            <a:ext cx="7615728" cy="6031574"/>
          </a:xfrm>
          <a:custGeom>
            <a:avLst/>
            <a:gdLst/>
            <a:ahLst/>
            <a:cxnLst/>
            <a:rect l="l" t="t" r="r" b="b"/>
            <a:pathLst>
              <a:path w="7615728" h="6031574">
                <a:moveTo>
                  <a:pt x="0" y="0"/>
                </a:moveTo>
                <a:lnTo>
                  <a:pt x="7615728" y="0"/>
                </a:lnTo>
                <a:lnTo>
                  <a:pt x="7615728" y="6031574"/>
                </a:lnTo>
                <a:lnTo>
                  <a:pt x="0" y="6031574"/>
                </a:lnTo>
                <a:lnTo>
                  <a:pt x="0" y="0"/>
                </a:lnTo>
                <a:close/>
              </a:path>
            </a:pathLst>
          </a:custGeom>
          <a:blipFill>
            <a:blip r:embed="rId4"/>
            <a:stretch>
              <a:fillRect r="-15070"/>
            </a:stretch>
          </a:blipFill>
        </p:spPr>
        <p:txBody>
          <a:bodyPr/>
          <a:lstStyle/>
          <a:p>
            <a:endParaRPr lang="ar-SA"/>
          </a:p>
        </p:txBody>
      </p:sp>
      <p:sp>
        <p:nvSpPr>
          <p:cNvPr id="16" name="TextBox 16"/>
          <p:cNvSpPr txBox="1"/>
          <p:nvPr/>
        </p:nvSpPr>
        <p:spPr>
          <a:xfrm>
            <a:off x="577962" y="2539645"/>
            <a:ext cx="11895117" cy="2400300"/>
          </a:xfrm>
          <a:prstGeom prst="rect">
            <a:avLst/>
          </a:prstGeom>
        </p:spPr>
        <p:txBody>
          <a:bodyPr lIns="0" tIns="0" rIns="0" bIns="0" rtlCol="0" anchor="t">
            <a:spAutoFit/>
          </a:bodyPr>
          <a:lstStyle/>
          <a:p>
            <a:pPr marL="681845" lvl="1" indent="-340923" algn="just">
              <a:lnSpc>
                <a:spcPts val="3789"/>
              </a:lnSpc>
              <a:buFont typeface="Arial"/>
              <a:buChar char="•"/>
            </a:pPr>
            <a:r>
              <a:rPr lang="en-US" sz="3158" b="1">
                <a:solidFill>
                  <a:srgbClr val="000000"/>
                </a:solidFill>
                <a:latin typeface="Poppins Bold"/>
                <a:ea typeface="Poppins Bold"/>
                <a:cs typeface="Poppins Bold"/>
                <a:sym typeface="Poppins Bold"/>
              </a:rPr>
              <a:t>Focus</a:t>
            </a:r>
            <a:r>
              <a:rPr lang="en-US" sz="3158">
                <a:solidFill>
                  <a:srgbClr val="000000"/>
                </a:solidFill>
                <a:latin typeface="Poppins"/>
                <a:ea typeface="Poppins"/>
                <a:cs typeface="Poppins"/>
                <a:sym typeface="Poppins"/>
              </a:rPr>
              <a:t>: Setting up a </a:t>
            </a:r>
            <a:r>
              <a:rPr lang="en-US" sz="3158" b="1">
                <a:solidFill>
                  <a:srgbClr val="000000"/>
                </a:solidFill>
                <a:latin typeface="Poppins Bold"/>
                <a:ea typeface="Poppins Bold"/>
                <a:cs typeface="Poppins Bold"/>
                <a:sym typeface="Poppins Bold"/>
              </a:rPr>
              <a:t>SQL Data Warehouse</a:t>
            </a:r>
            <a:r>
              <a:rPr lang="en-US" sz="3158">
                <a:solidFill>
                  <a:srgbClr val="000000"/>
                </a:solidFill>
                <a:latin typeface="Poppins"/>
                <a:ea typeface="Poppins"/>
                <a:cs typeface="Poppins"/>
                <a:sym typeface="Poppins"/>
              </a:rPr>
              <a:t> to centralize customer data from multiple sources for efficient storage and analysis. This warehouse will enable high-performance queries and provide a foundation for reporting and advanced analytics.</a:t>
            </a:r>
          </a:p>
        </p:txBody>
      </p:sp>
      <p:sp>
        <p:nvSpPr>
          <p:cNvPr id="17" name="TextBox 17"/>
          <p:cNvSpPr txBox="1"/>
          <p:nvPr/>
        </p:nvSpPr>
        <p:spPr>
          <a:xfrm>
            <a:off x="2756153" y="546649"/>
            <a:ext cx="10338684" cy="16097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2. SQL Data Warehouse Implementation</a:t>
            </a:r>
          </a:p>
        </p:txBody>
      </p:sp>
      <p:sp>
        <p:nvSpPr>
          <p:cNvPr id="18" name="TextBox 18"/>
          <p:cNvSpPr txBox="1"/>
          <p:nvPr/>
        </p:nvSpPr>
        <p:spPr>
          <a:xfrm>
            <a:off x="970442" y="5944839"/>
            <a:ext cx="9701830" cy="2562225"/>
          </a:xfrm>
          <a:prstGeom prst="rect">
            <a:avLst/>
          </a:prstGeom>
        </p:spPr>
        <p:txBody>
          <a:bodyPr lIns="0" tIns="0" rIns="0" bIns="0" rtlCol="0" anchor="t">
            <a:spAutoFit/>
          </a:bodyPr>
          <a:lstStyle/>
          <a:p>
            <a:pPr marL="724640" lvl="1" indent="-362320" algn="just">
              <a:lnSpc>
                <a:spcPts val="4027"/>
              </a:lnSpc>
              <a:buFont typeface="Arial"/>
              <a:buChar char="•"/>
            </a:pPr>
            <a:r>
              <a:rPr lang="en-US" sz="3356" b="1">
                <a:solidFill>
                  <a:srgbClr val="000000"/>
                </a:solidFill>
                <a:latin typeface="Poppins Bold"/>
                <a:ea typeface="Poppins Bold"/>
                <a:cs typeface="Poppins Bold"/>
                <a:sym typeface="Poppins Bold"/>
              </a:rPr>
              <a:t>Key Message</a:t>
            </a:r>
            <a:r>
              <a:rPr lang="en-US" sz="3356">
                <a:solidFill>
                  <a:srgbClr val="000000"/>
                </a:solidFill>
                <a:latin typeface="Poppins"/>
                <a:ea typeface="Poppins"/>
                <a:cs typeface="Poppins"/>
                <a:sym typeface="Poppins"/>
              </a:rPr>
              <a:t>: The </a:t>
            </a:r>
            <a:r>
              <a:rPr lang="en-US" sz="3356" b="1">
                <a:solidFill>
                  <a:srgbClr val="000000"/>
                </a:solidFill>
                <a:latin typeface="Poppins Bold"/>
                <a:ea typeface="Poppins Bold"/>
                <a:cs typeface="Poppins Bold"/>
                <a:sym typeface="Poppins Bold"/>
              </a:rPr>
              <a:t>SQL Data Warehouse</a:t>
            </a:r>
            <a:r>
              <a:rPr lang="en-US" sz="3356">
                <a:solidFill>
                  <a:srgbClr val="000000"/>
                </a:solidFill>
                <a:latin typeface="Poppins"/>
                <a:ea typeface="Poppins"/>
                <a:cs typeface="Poppins"/>
                <a:sym typeface="Poppins"/>
              </a:rPr>
              <a:t> offers an optimized, centralized platform for managing large-scale customer data, ensuring faster data retrieval and improved analytics performance.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473079" y="362412"/>
            <a:ext cx="2843085" cy="2196283"/>
          </a:xfrm>
          <a:custGeom>
            <a:avLst/>
            <a:gdLst/>
            <a:ahLst/>
            <a:cxnLst/>
            <a:rect l="l" t="t" r="r" b="b"/>
            <a:pathLst>
              <a:path w="2843085" h="2196283">
                <a:moveTo>
                  <a:pt x="0" y="0"/>
                </a:moveTo>
                <a:lnTo>
                  <a:pt x="2843085" y="0"/>
                </a:lnTo>
                <a:lnTo>
                  <a:pt x="2843085" y="2196283"/>
                </a:lnTo>
                <a:lnTo>
                  <a:pt x="0" y="21962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Freeform 16"/>
          <p:cNvSpPr/>
          <p:nvPr/>
        </p:nvSpPr>
        <p:spPr>
          <a:xfrm>
            <a:off x="9565697" y="4682180"/>
            <a:ext cx="8722303" cy="3717882"/>
          </a:xfrm>
          <a:custGeom>
            <a:avLst/>
            <a:gdLst/>
            <a:ahLst/>
            <a:cxnLst/>
            <a:rect l="l" t="t" r="r" b="b"/>
            <a:pathLst>
              <a:path w="8722303" h="3717882">
                <a:moveTo>
                  <a:pt x="0" y="0"/>
                </a:moveTo>
                <a:lnTo>
                  <a:pt x="8722303" y="0"/>
                </a:lnTo>
                <a:lnTo>
                  <a:pt x="8722303" y="3717882"/>
                </a:lnTo>
                <a:lnTo>
                  <a:pt x="0" y="3717882"/>
                </a:lnTo>
                <a:lnTo>
                  <a:pt x="0" y="0"/>
                </a:lnTo>
                <a:close/>
              </a:path>
            </a:pathLst>
          </a:custGeom>
          <a:blipFill>
            <a:blip r:embed="rId6"/>
            <a:stretch>
              <a:fillRect/>
            </a:stretch>
          </a:blipFill>
        </p:spPr>
        <p:txBody>
          <a:bodyPr/>
          <a:lstStyle/>
          <a:p>
            <a:endParaRPr lang="ar-SA"/>
          </a:p>
        </p:txBody>
      </p:sp>
      <p:sp>
        <p:nvSpPr>
          <p:cNvPr id="17" name="TextBox 17"/>
          <p:cNvSpPr txBox="1"/>
          <p:nvPr/>
        </p:nvSpPr>
        <p:spPr>
          <a:xfrm>
            <a:off x="0" y="2539645"/>
            <a:ext cx="11895117" cy="1924050"/>
          </a:xfrm>
          <a:prstGeom prst="rect">
            <a:avLst/>
          </a:prstGeom>
        </p:spPr>
        <p:txBody>
          <a:bodyPr lIns="0" tIns="0" rIns="0" bIns="0" rtlCol="0" anchor="t">
            <a:spAutoFit/>
          </a:bodyPr>
          <a:lstStyle/>
          <a:p>
            <a:pPr marL="681845" lvl="1" indent="-340923" algn="just">
              <a:lnSpc>
                <a:spcPts val="3789"/>
              </a:lnSpc>
              <a:buFont typeface="Arial"/>
              <a:buChar char="•"/>
            </a:pPr>
            <a:r>
              <a:rPr lang="en-US" sz="3158" b="1">
                <a:solidFill>
                  <a:srgbClr val="000000"/>
                </a:solidFill>
                <a:latin typeface="Poppins Bold"/>
                <a:ea typeface="Poppins Bold"/>
                <a:cs typeface="Poppins Bold"/>
                <a:sym typeface="Poppins Bold"/>
              </a:rPr>
              <a:t>Focus: Extracting, transforming, and loading (ETL)</a:t>
            </a:r>
            <a:r>
              <a:rPr lang="en-US" sz="3158">
                <a:solidFill>
                  <a:srgbClr val="000000"/>
                </a:solidFill>
                <a:latin typeface="Poppins"/>
                <a:ea typeface="Poppins"/>
                <a:cs typeface="Poppins"/>
                <a:sym typeface="Poppins"/>
              </a:rPr>
              <a:t> data from various sources into the data warehouse, including customer interactions, transactions, and demographic data.</a:t>
            </a:r>
          </a:p>
        </p:txBody>
      </p:sp>
      <p:sp>
        <p:nvSpPr>
          <p:cNvPr id="18" name="TextBox 18"/>
          <p:cNvSpPr txBox="1"/>
          <p:nvPr/>
        </p:nvSpPr>
        <p:spPr>
          <a:xfrm>
            <a:off x="2756153" y="546649"/>
            <a:ext cx="10338684"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3. Data Integration</a:t>
            </a:r>
          </a:p>
        </p:txBody>
      </p:sp>
      <p:sp>
        <p:nvSpPr>
          <p:cNvPr id="19" name="TextBox 19"/>
          <p:cNvSpPr txBox="1"/>
          <p:nvPr/>
        </p:nvSpPr>
        <p:spPr>
          <a:xfrm>
            <a:off x="0" y="5333012"/>
            <a:ext cx="8688067" cy="3067050"/>
          </a:xfrm>
          <a:prstGeom prst="rect">
            <a:avLst/>
          </a:prstGeom>
        </p:spPr>
        <p:txBody>
          <a:bodyPr lIns="0" tIns="0" rIns="0" bIns="0" rtlCol="0" anchor="t">
            <a:spAutoFit/>
          </a:bodyPr>
          <a:lstStyle/>
          <a:p>
            <a:pPr marL="724640" lvl="1" indent="-362320" algn="just">
              <a:lnSpc>
                <a:spcPts val="4027"/>
              </a:lnSpc>
              <a:buFont typeface="Arial"/>
              <a:buChar char="•"/>
            </a:pPr>
            <a:r>
              <a:rPr lang="en-US" sz="3356" b="1">
                <a:solidFill>
                  <a:srgbClr val="000000"/>
                </a:solidFill>
                <a:latin typeface="Poppins Bold"/>
                <a:ea typeface="Poppins Bold"/>
                <a:cs typeface="Poppins Bold"/>
                <a:sym typeface="Poppins Bold"/>
              </a:rPr>
              <a:t>Key Message:</a:t>
            </a:r>
            <a:r>
              <a:rPr lang="en-US" sz="3356">
                <a:solidFill>
                  <a:srgbClr val="000000"/>
                </a:solidFill>
                <a:latin typeface="Poppins"/>
                <a:ea typeface="Poppins"/>
                <a:cs typeface="Poppins"/>
                <a:sym typeface="Poppins"/>
              </a:rPr>
              <a:t> Seamless </a:t>
            </a:r>
            <a:r>
              <a:rPr lang="en-US" sz="3356" b="1">
                <a:solidFill>
                  <a:srgbClr val="000000"/>
                </a:solidFill>
                <a:latin typeface="Poppins Bold"/>
                <a:ea typeface="Poppins Bold"/>
                <a:cs typeface="Poppins Bold"/>
                <a:sym typeface="Poppins Bold"/>
              </a:rPr>
              <a:t>data integration</a:t>
            </a:r>
            <a:r>
              <a:rPr lang="en-US" sz="3356">
                <a:solidFill>
                  <a:srgbClr val="000000"/>
                </a:solidFill>
                <a:latin typeface="Poppins"/>
                <a:ea typeface="Poppins"/>
                <a:cs typeface="Poppins"/>
                <a:sym typeface="Poppins"/>
              </a:rPr>
              <a:t> from diverse sources into a unified data warehouse allows for comprehensive customer data management, making all relevant data readily available for insights.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77962" y="2133237"/>
            <a:ext cx="8466473" cy="4370817"/>
          </a:xfrm>
          <a:custGeom>
            <a:avLst/>
            <a:gdLst/>
            <a:ahLst/>
            <a:cxnLst/>
            <a:rect l="l" t="t" r="r" b="b"/>
            <a:pathLst>
              <a:path w="8466473" h="4370817">
                <a:moveTo>
                  <a:pt x="0" y="0"/>
                </a:moveTo>
                <a:lnTo>
                  <a:pt x="8466473" y="0"/>
                </a:lnTo>
                <a:lnTo>
                  <a:pt x="8466473" y="4370817"/>
                </a:lnTo>
                <a:lnTo>
                  <a:pt x="0" y="4370817"/>
                </a:lnTo>
                <a:lnTo>
                  <a:pt x="0" y="0"/>
                </a:lnTo>
                <a:close/>
              </a:path>
            </a:pathLst>
          </a:custGeom>
          <a:blipFill>
            <a:blip r:embed="rId4"/>
            <a:stretch>
              <a:fillRect/>
            </a:stretch>
          </a:blipFill>
        </p:spPr>
        <p:txBody>
          <a:bodyPr/>
          <a:lstStyle/>
          <a:p>
            <a:endParaRPr lang="ar-SA"/>
          </a:p>
        </p:txBody>
      </p:sp>
      <p:sp>
        <p:nvSpPr>
          <p:cNvPr id="16" name="Freeform 16"/>
          <p:cNvSpPr/>
          <p:nvPr/>
        </p:nvSpPr>
        <p:spPr>
          <a:xfrm>
            <a:off x="9337965" y="2541507"/>
            <a:ext cx="7960688" cy="3554276"/>
          </a:xfrm>
          <a:custGeom>
            <a:avLst/>
            <a:gdLst/>
            <a:ahLst/>
            <a:cxnLst/>
            <a:rect l="l" t="t" r="r" b="b"/>
            <a:pathLst>
              <a:path w="7960688" h="3554276">
                <a:moveTo>
                  <a:pt x="0" y="0"/>
                </a:moveTo>
                <a:lnTo>
                  <a:pt x="7960688" y="0"/>
                </a:lnTo>
                <a:lnTo>
                  <a:pt x="7960688" y="3554276"/>
                </a:lnTo>
                <a:lnTo>
                  <a:pt x="0" y="3554276"/>
                </a:lnTo>
                <a:lnTo>
                  <a:pt x="0" y="0"/>
                </a:lnTo>
                <a:close/>
              </a:path>
            </a:pathLst>
          </a:custGeom>
          <a:blipFill>
            <a:blip r:embed="rId5"/>
            <a:stretch>
              <a:fillRect l="-2765" r="-2765"/>
            </a:stretch>
          </a:blipFill>
        </p:spPr>
        <p:txBody>
          <a:bodyPr/>
          <a:lstStyle/>
          <a:p>
            <a:endParaRPr lang="ar-SA"/>
          </a:p>
        </p:txBody>
      </p:sp>
      <p:sp>
        <p:nvSpPr>
          <p:cNvPr id="17" name="TextBox 17"/>
          <p:cNvSpPr txBox="1"/>
          <p:nvPr/>
        </p:nvSpPr>
        <p:spPr>
          <a:xfrm>
            <a:off x="3522370" y="409201"/>
            <a:ext cx="11631190" cy="914411"/>
          </a:xfrm>
          <a:prstGeom prst="rect">
            <a:avLst/>
          </a:prstGeom>
        </p:spPr>
        <p:txBody>
          <a:bodyPr lIns="0" tIns="0" rIns="0" bIns="0" rtlCol="0" anchor="t">
            <a:spAutoFit/>
          </a:bodyPr>
          <a:lstStyle/>
          <a:p>
            <a:pPr algn="ctr">
              <a:lnSpc>
                <a:spcPts val="7087"/>
              </a:lnSpc>
            </a:pPr>
            <a:r>
              <a:rPr lang="en-US" sz="5062" b="1">
                <a:solidFill>
                  <a:srgbClr val="000000"/>
                </a:solidFill>
                <a:latin typeface="Poppins Bold"/>
                <a:ea typeface="Poppins Bold"/>
                <a:cs typeface="Poppins Bold"/>
                <a:sym typeface="Poppins Bold"/>
              </a:rPr>
              <a:t>Data AZURE Studio </a:t>
            </a:r>
          </a:p>
        </p:txBody>
      </p:sp>
      <p:sp>
        <p:nvSpPr>
          <p:cNvPr id="18" name="TextBox 18"/>
          <p:cNvSpPr txBox="1"/>
          <p:nvPr/>
        </p:nvSpPr>
        <p:spPr>
          <a:xfrm>
            <a:off x="2386497" y="6979521"/>
            <a:ext cx="14727079" cy="2169704"/>
          </a:xfrm>
          <a:prstGeom prst="rect">
            <a:avLst/>
          </a:prstGeom>
        </p:spPr>
        <p:txBody>
          <a:bodyPr lIns="0" tIns="0" rIns="0" bIns="0" rtlCol="0" anchor="t">
            <a:spAutoFit/>
          </a:bodyPr>
          <a:lstStyle/>
          <a:p>
            <a:pPr algn="ctr">
              <a:lnSpc>
                <a:spcPts val="4277"/>
              </a:lnSpc>
            </a:pPr>
            <a:r>
              <a:rPr lang="en-US" sz="3055">
                <a:solidFill>
                  <a:srgbClr val="000000"/>
                </a:solidFill>
                <a:latin typeface="Poppins"/>
                <a:ea typeface="Poppins"/>
                <a:cs typeface="Poppins"/>
                <a:sym typeface="Poppins"/>
              </a:rPr>
              <a:t>"We have deployed both our database and data warehouse on Azure so that we can access them from anywhere, and they are available to everyone on the cloud. This setup ensures that the data is centralized, scalable, and easily accessible for all team members."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827690" y="4810105"/>
            <a:ext cx="1131388" cy="1382807"/>
          </a:xfrm>
          <a:custGeom>
            <a:avLst/>
            <a:gdLst/>
            <a:ahLst/>
            <a:cxnLst/>
            <a:rect l="l" t="t" r="r" b="b"/>
            <a:pathLst>
              <a:path w="1131388" h="1382807">
                <a:moveTo>
                  <a:pt x="0" y="0"/>
                </a:moveTo>
                <a:lnTo>
                  <a:pt x="1131388" y="0"/>
                </a:lnTo>
                <a:lnTo>
                  <a:pt x="1131388" y="1382807"/>
                </a:lnTo>
                <a:lnTo>
                  <a:pt x="0" y="1382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Freeform 16"/>
          <p:cNvSpPr/>
          <p:nvPr/>
        </p:nvSpPr>
        <p:spPr>
          <a:xfrm>
            <a:off x="14103077" y="5983083"/>
            <a:ext cx="3156223" cy="3208359"/>
          </a:xfrm>
          <a:custGeom>
            <a:avLst/>
            <a:gdLst/>
            <a:ahLst/>
            <a:cxnLst/>
            <a:rect l="l" t="t" r="r" b="b"/>
            <a:pathLst>
              <a:path w="3156223" h="3208359">
                <a:moveTo>
                  <a:pt x="0" y="0"/>
                </a:moveTo>
                <a:lnTo>
                  <a:pt x="3156223" y="0"/>
                </a:lnTo>
                <a:lnTo>
                  <a:pt x="3156223" y="3208359"/>
                </a:lnTo>
                <a:lnTo>
                  <a:pt x="0" y="3208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7" name="TextBox 17"/>
          <p:cNvSpPr txBox="1"/>
          <p:nvPr/>
        </p:nvSpPr>
        <p:spPr>
          <a:xfrm>
            <a:off x="1028700" y="2858822"/>
            <a:ext cx="16943018" cy="718145"/>
          </a:xfrm>
          <a:prstGeom prst="rect">
            <a:avLst/>
          </a:prstGeom>
        </p:spPr>
        <p:txBody>
          <a:bodyPr lIns="0" tIns="0" rIns="0" bIns="0" rtlCol="0" anchor="t">
            <a:spAutoFit/>
          </a:bodyPr>
          <a:lstStyle/>
          <a:p>
            <a:pPr algn="ctr">
              <a:lnSpc>
                <a:spcPts val="5574"/>
              </a:lnSpc>
            </a:pPr>
            <a:r>
              <a:rPr lang="en-US" sz="4000" b="1" i="0" dirty="0">
                <a:solidFill>
                  <a:srgbClr val="000000"/>
                </a:solidFill>
                <a:effectLst/>
              </a:rPr>
              <a:t>click to access data warehouse BAK and python script for connection:</a:t>
            </a:r>
            <a:endParaRPr lang="en-US" sz="3981" b="1" dirty="0">
              <a:solidFill>
                <a:srgbClr val="000000"/>
              </a:solidFill>
              <a:latin typeface="Droid Arabic Naskh Bold"/>
              <a:ea typeface="Droid Arabic Naskh Bold"/>
              <a:cs typeface="Droid Arabic Naskh Bold"/>
              <a:sym typeface="Droid Arabic Naskh Bold"/>
            </a:endParaRPr>
          </a:p>
        </p:txBody>
      </p:sp>
      <p:sp>
        <p:nvSpPr>
          <p:cNvPr id="18" name="TextBox 18"/>
          <p:cNvSpPr txBox="1"/>
          <p:nvPr/>
        </p:nvSpPr>
        <p:spPr>
          <a:xfrm>
            <a:off x="3606496" y="4838373"/>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8"/>
              </a:rPr>
              <a:t>https://drive.google.com/drive/folders/1BrLsxFbHRoFPytXExsmmiNeaidO40jBt?usp=sharing</a:t>
            </a:r>
            <a:endParaRPr lang="en-US" sz="3307" u="sng" dirty="0">
              <a:solidFill>
                <a:srgbClr val="000000"/>
              </a:solidFill>
              <a:latin typeface="Droid Arabic Naskh"/>
              <a:ea typeface="Droid Arabic Naskh"/>
              <a:cs typeface="Droid Arabic Naskh"/>
              <a:sym typeface="Droid Arabic Naskh"/>
              <a:hlinkClick r:id="rId8" tooltip="https://drive.google.com/drive/folders/1BrLsxFbHRoFPytXExsmmiNeaidO40jBt?usp=sharing"/>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49737" flipH="1" flipV="1">
            <a:off x="3541329" y="8060502"/>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a:off x="-974718" y="1678149"/>
            <a:ext cx="21307910" cy="6930702"/>
            <a:chOff x="0" y="0"/>
            <a:chExt cx="5611960" cy="1825370"/>
          </a:xfrm>
        </p:grpSpPr>
        <p:sp>
          <p:nvSpPr>
            <p:cNvPr id="4" name="Freeform 4"/>
            <p:cNvSpPr/>
            <p:nvPr/>
          </p:nvSpPr>
          <p:spPr>
            <a:xfrm>
              <a:off x="0" y="0"/>
              <a:ext cx="5611960" cy="1825370"/>
            </a:xfrm>
            <a:custGeom>
              <a:avLst/>
              <a:gdLst/>
              <a:ahLst/>
              <a:cxnLst/>
              <a:rect l="l" t="t" r="r" b="b"/>
              <a:pathLst>
                <a:path w="5611960" h="1825370">
                  <a:moveTo>
                    <a:pt x="0" y="0"/>
                  </a:moveTo>
                  <a:lnTo>
                    <a:pt x="5611960" y="0"/>
                  </a:lnTo>
                  <a:lnTo>
                    <a:pt x="5611960" y="1825370"/>
                  </a:lnTo>
                  <a:lnTo>
                    <a:pt x="0" y="1825370"/>
                  </a:lnTo>
                  <a:close/>
                </a:path>
              </a:pathLst>
            </a:custGeom>
            <a:solidFill>
              <a:srgbClr val="0E6B84"/>
            </a:solidFill>
          </p:spPr>
          <p:txBody>
            <a:bodyPr/>
            <a:lstStyle/>
            <a:p>
              <a:endParaRPr lang="ar-SA"/>
            </a:p>
          </p:txBody>
        </p:sp>
        <p:sp>
          <p:nvSpPr>
            <p:cNvPr id="5" name="TextBox 5"/>
            <p:cNvSpPr txBox="1"/>
            <p:nvPr/>
          </p:nvSpPr>
          <p:spPr>
            <a:xfrm>
              <a:off x="0" y="-57150"/>
              <a:ext cx="5611960" cy="188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6602302" cy="10287000"/>
            <a:chOff x="0" y="0"/>
            <a:chExt cx="8803069" cy="13716000"/>
          </a:xfrm>
        </p:grpSpPr>
        <p:pic>
          <p:nvPicPr>
            <p:cNvPr id="7" name="Picture 7"/>
            <p:cNvPicPr>
              <a:picLocks noChangeAspect="1"/>
            </p:cNvPicPr>
            <p:nvPr/>
          </p:nvPicPr>
          <p:blipFill>
            <a:blip r:embed="rId4"/>
            <a:srcRect l="21457" t="8088" r="22394" b="4427"/>
            <a:stretch>
              <a:fillRect/>
            </a:stretch>
          </p:blipFill>
          <p:spPr>
            <a:xfrm>
              <a:off x="0" y="0"/>
              <a:ext cx="8803069" cy="13716000"/>
            </a:xfrm>
            <a:prstGeom prst="rect">
              <a:avLst/>
            </a:prstGeom>
          </p:spPr>
        </p:pic>
      </p:grpSp>
      <p:sp>
        <p:nvSpPr>
          <p:cNvPr id="8" name="TextBox 8"/>
          <p:cNvSpPr txBox="1"/>
          <p:nvPr/>
        </p:nvSpPr>
        <p:spPr>
          <a:xfrm>
            <a:off x="-8799388" y="3555434"/>
            <a:ext cx="24201078" cy="2324100"/>
          </a:xfrm>
          <a:prstGeom prst="rect">
            <a:avLst/>
          </a:prstGeom>
        </p:spPr>
        <p:txBody>
          <a:bodyPr lIns="0" tIns="0" rIns="0" bIns="0" rtlCol="0" anchor="t">
            <a:spAutoFit/>
          </a:bodyPr>
          <a:lstStyle/>
          <a:p>
            <a:pPr algn="r">
              <a:lnSpc>
                <a:spcPts val="17280"/>
              </a:lnSpc>
            </a:pPr>
            <a:r>
              <a:rPr lang="en-US" sz="14400" b="1">
                <a:solidFill>
                  <a:srgbClr val="FFFFFF"/>
                </a:solidFill>
                <a:latin typeface="Poppins Bold"/>
                <a:ea typeface="Poppins Bold"/>
                <a:cs typeface="Poppins Bold"/>
                <a:sym typeface="Poppins Bold"/>
              </a:rPr>
              <a:t>Week 3</a:t>
            </a:r>
          </a:p>
        </p:txBody>
      </p:sp>
      <p:sp>
        <p:nvSpPr>
          <p:cNvPr id="9" name="Freeform 9"/>
          <p:cNvSpPr/>
          <p:nvPr/>
        </p:nvSpPr>
        <p:spPr>
          <a:xfrm rot="-9002839">
            <a:off x="12735395" y="-2907320"/>
            <a:ext cx="8454389" cy="5093770"/>
          </a:xfrm>
          <a:custGeom>
            <a:avLst/>
            <a:gdLst/>
            <a:ahLst/>
            <a:cxnLst/>
            <a:rect l="l" t="t" r="r" b="b"/>
            <a:pathLst>
              <a:path w="8454389" h="5093770">
                <a:moveTo>
                  <a:pt x="0" y="0"/>
                </a:moveTo>
                <a:lnTo>
                  <a:pt x="8454390" y="0"/>
                </a:lnTo>
                <a:lnTo>
                  <a:pt x="8454390" y="5093770"/>
                </a:lnTo>
                <a:lnTo>
                  <a:pt x="0" y="5093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6631" y="-915"/>
            <a:ext cx="8520554" cy="10287915"/>
            <a:chOff x="0" y="0"/>
            <a:chExt cx="33128471" cy="40000085"/>
          </a:xfrm>
        </p:grpSpPr>
        <p:sp>
          <p:nvSpPr>
            <p:cNvPr id="3" name="Freeform 3"/>
            <p:cNvSpPr/>
            <p:nvPr/>
          </p:nvSpPr>
          <p:spPr>
            <a:xfrm>
              <a:off x="0" y="0"/>
              <a:ext cx="33128458" cy="40000048"/>
            </a:xfrm>
            <a:custGeom>
              <a:avLst/>
              <a:gdLst/>
              <a:ahLst/>
              <a:cxnLst/>
              <a:rect l="l" t="t" r="r" b="b"/>
              <a:pathLst>
                <a:path w="33128458" h="40000048">
                  <a:moveTo>
                    <a:pt x="0" y="0"/>
                  </a:moveTo>
                  <a:lnTo>
                    <a:pt x="0" y="40000048"/>
                  </a:lnTo>
                  <a:lnTo>
                    <a:pt x="16781272" y="40000048"/>
                  </a:lnTo>
                  <a:lnTo>
                    <a:pt x="33128458" y="0"/>
                  </a:lnTo>
                  <a:close/>
                </a:path>
              </a:pathLst>
            </a:custGeom>
            <a:blipFill>
              <a:blip r:embed="rId2"/>
              <a:stretch>
                <a:fillRect l="-54993" r="-54993"/>
              </a:stretch>
            </a:blipFill>
          </p:spPr>
          <p:txBody>
            <a:bodyPr/>
            <a:lstStyle/>
            <a:p>
              <a:endParaRPr lang="ar-SA"/>
            </a:p>
          </p:txBody>
        </p:sp>
      </p:grpSp>
      <p:sp>
        <p:nvSpPr>
          <p:cNvPr id="4" name="Freeform 4"/>
          <p:cNvSpPr/>
          <p:nvPr/>
        </p:nvSpPr>
        <p:spPr>
          <a:xfrm rot="-2018356" flipV="1">
            <a:off x="-2609719" y="-2771313"/>
            <a:ext cx="8454389" cy="5093770"/>
          </a:xfrm>
          <a:custGeom>
            <a:avLst/>
            <a:gdLst/>
            <a:ahLst/>
            <a:cxnLst/>
            <a:rect l="l" t="t" r="r" b="b"/>
            <a:pathLst>
              <a:path w="8454389" h="5093770">
                <a:moveTo>
                  <a:pt x="0" y="5093770"/>
                </a:moveTo>
                <a:lnTo>
                  <a:pt x="8454389" y="5093770"/>
                </a:lnTo>
                <a:lnTo>
                  <a:pt x="8454389" y="0"/>
                </a:lnTo>
                <a:lnTo>
                  <a:pt x="0" y="0"/>
                </a:lnTo>
                <a:lnTo>
                  <a:pt x="0" y="509377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5" name="Freeform 5"/>
          <p:cNvSpPr/>
          <p:nvPr/>
        </p:nvSpPr>
        <p:spPr>
          <a:xfrm rot="-4638223" flipV="1">
            <a:off x="10082799" y="5213452"/>
            <a:ext cx="12862869" cy="7749879"/>
          </a:xfrm>
          <a:custGeom>
            <a:avLst/>
            <a:gdLst/>
            <a:ahLst/>
            <a:cxnLst/>
            <a:rect l="l" t="t" r="r" b="b"/>
            <a:pathLst>
              <a:path w="12862869" h="7749879">
                <a:moveTo>
                  <a:pt x="0" y="7749879"/>
                </a:moveTo>
                <a:lnTo>
                  <a:pt x="12862869" y="7749879"/>
                </a:lnTo>
                <a:lnTo>
                  <a:pt x="12862869" y="0"/>
                </a:lnTo>
                <a:lnTo>
                  <a:pt x="0" y="0"/>
                </a:lnTo>
                <a:lnTo>
                  <a:pt x="0" y="77498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6" name="TextBox 6"/>
          <p:cNvSpPr txBox="1"/>
          <p:nvPr/>
        </p:nvSpPr>
        <p:spPr>
          <a:xfrm>
            <a:off x="7292736" y="3008941"/>
            <a:ext cx="9966564" cy="2419350"/>
          </a:xfrm>
          <a:prstGeom prst="rect">
            <a:avLst/>
          </a:prstGeom>
        </p:spPr>
        <p:txBody>
          <a:bodyPr lIns="0" tIns="0" rIns="0" bIns="0" rtlCol="0" anchor="t">
            <a:spAutoFit/>
          </a:bodyPr>
          <a:lstStyle/>
          <a:p>
            <a:pPr marL="675451" lvl="1" indent="-337725" algn="l">
              <a:lnSpc>
                <a:spcPts val="3754"/>
              </a:lnSpc>
              <a:buFont typeface="Arial"/>
              <a:buChar char="•"/>
            </a:pPr>
            <a:r>
              <a:rPr lang="en-US" sz="3128">
                <a:solidFill>
                  <a:srgbClr val="000000"/>
                </a:solidFill>
                <a:latin typeface="Poppins"/>
                <a:ea typeface="Poppins"/>
                <a:cs typeface="Poppins"/>
                <a:sym typeface="Poppins"/>
              </a:rPr>
              <a:t>Objective: To forecast total sales using historical data, performing data ingestion from SQL Server, exploratory data analysis, ARIMA modeling, and deploying the forecast model via an API using Streamlit. </a:t>
            </a:r>
          </a:p>
        </p:txBody>
      </p:sp>
      <p:sp>
        <p:nvSpPr>
          <p:cNvPr id="7" name="TextBox 7"/>
          <p:cNvSpPr txBox="1"/>
          <p:nvPr/>
        </p:nvSpPr>
        <p:spPr>
          <a:xfrm>
            <a:off x="7683064" y="990600"/>
            <a:ext cx="10604936" cy="670905"/>
          </a:xfrm>
          <a:prstGeom prst="rect">
            <a:avLst/>
          </a:prstGeom>
        </p:spPr>
        <p:txBody>
          <a:bodyPr lIns="0" tIns="0" rIns="0" bIns="0" rtlCol="0" anchor="t">
            <a:spAutoFit/>
          </a:bodyPr>
          <a:lstStyle/>
          <a:p>
            <a:pPr algn="l">
              <a:lnSpc>
                <a:spcPts val="5061"/>
              </a:lnSpc>
            </a:pPr>
            <a:r>
              <a:rPr lang="en-US" sz="4218" b="1">
                <a:solidFill>
                  <a:srgbClr val="000000"/>
                </a:solidFill>
                <a:latin typeface="Poppins Bold"/>
                <a:ea typeface="Poppins Bold"/>
                <a:cs typeface="Poppins Bold"/>
                <a:sym typeface="Poppins Bold"/>
              </a:rPr>
              <a:t>Sales Forecasting with ARIMA Model </a:t>
            </a:r>
          </a:p>
        </p:txBody>
      </p:sp>
      <p:grpSp>
        <p:nvGrpSpPr>
          <p:cNvPr id="8" name="Group 8"/>
          <p:cNvGrpSpPr/>
          <p:nvPr/>
        </p:nvGrpSpPr>
        <p:grpSpPr>
          <a:xfrm>
            <a:off x="3433146" y="7908131"/>
            <a:ext cx="2459406" cy="2700338"/>
            <a:chOff x="0" y="0"/>
            <a:chExt cx="647745" cy="711200"/>
          </a:xfrm>
        </p:grpSpPr>
        <p:sp>
          <p:nvSpPr>
            <p:cNvPr id="9" name="Freeform 9"/>
            <p:cNvSpPr/>
            <p:nvPr/>
          </p:nvSpPr>
          <p:spPr>
            <a:xfrm>
              <a:off x="0" y="0"/>
              <a:ext cx="647745" cy="711200"/>
            </a:xfrm>
            <a:custGeom>
              <a:avLst/>
              <a:gdLst/>
              <a:ahLst/>
              <a:cxnLst/>
              <a:rect l="l" t="t" r="r" b="b"/>
              <a:pathLst>
                <a:path w="647745" h="711200">
                  <a:moveTo>
                    <a:pt x="323872" y="0"/>
                  </a:moveTo>
                  <a:lnTo>
                    <a:pt x="647745" y="711200"/>
                  </a:lnTo>
                  <a:lnTo>
                    <a:pt x="0" y="711200"/>
                  </a:lnTo>
                  <a:lnTo>
                    <a:pt x="323872" y="0"/>
                  </a:lnTo>
                  <a:close/>
                </a:path>
              </a:pathLst>
            </a:custGeom>
            <a:solidFill>
              <a:srgbClr val="269BBB"/>
            </a:solidFill>
          </p:spPr>
          <p:txBody>
            <a:bodyPr/>
            <a:lstStyle/>
            <a:p>
              <a:endParaRPr lang="ar-SA"/>
            </a:p>
          </p:txBody>
        </p:sp>
        <p:sp>
          <p:nvSpPr>
            <p:cNvPr id="10" name="TextBox 10"/>
            <p:cNvSpPr txBox="1"/>
            <p:nvPr/>
          </p:nvSpPr>
          <p:spPr>
            <a:xfrm>
              <a:off x="101210" y="273050"/>
              <a:ext cx="445325" cy="3873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802388" y="8555831"/>
            <a:ext cx="2292718" cy="2700338"/>
            <a:chOff x="0" y="0"/>
            <a:chExt cx="603844" cy="711200"/>
          </a:xfrm>
        </p:grpSpPr>
        <p:sp>
          <p:nvSpPr>
            <p:cNvPr id="12" name="Freeform 12"/>
            <p:cNvSpPr/>
            <p:nvPr/>
          </p:nvSpPr>
          <p:spPr>
            <a:xfrm>
              <a:off x="0" y="0"/>
              <a:ext cx="603844" cy="711200"/>
            </a:xfrm>
            <a:custGeom>
              <a:avLst/>
              <a:gdLst/>
              <a:ahLst/>
              <a:cxnLst/>
              <a:rect l="l" t="t" r="r" b="b"/>
              <a:pathLst>
                <a:path w="603844" h="711200">
                  <a:moveTo>
                    <a:pt x="301922" y="0"/>
                  </a:moveTo>
                  <a:lnTo>
                    <a:pt x="603844" y="711200"/>
                  </a:lnTo>
                  <a:lnTo>
                    <a:pt x="0" y="711200"/>
                  </a:lnTo>
                  <a:lnTo>
                    <a:pt x="301922" y="0"/>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13" name="TextBox 13"/>
            <p:cNvSpPr txBox="1"/>
            <p:nvPr/>
          </p:nvSpPr>
          <p:spPr>
            <a:xfrm>
              <a:off x="94351" y="273050"/>
              <a:ext cx="415142" cy="3873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78112" y="6441281"/>
            <a:ext cx="9966564" cy="990600"/>
          </a:xfrm>
          <a:prstGeom prst="rect">
            <a:avLst/>
          </a:prstGeom>
        </p:spPr>
        <p:txBody>
          <a:bodyPr lIns="0" tIns="0" rIns="0" bIns="0" rtlCol="0" anchor="t">
            <a:spAutoFit/>
          </a:bodyPr>
          <a:lstStyle/>
          <a:p>
            <a:pPr marL="675451" lvl="1" indent="-337725" algn="l">
              <a:lnSpc>
                <a:spcPts val="3754"/>
              </a:lnSpc>
              <a:buFont typeface="Arial"/>
              <a:buChar char="•"/>
            </a:pPr>
            <a:r>
              <a:rPr lang="en-US" sz="3128">
                <a:solidFill>
                  <a:srgbClr val="000000"/>
                </a:solidFill>
                <a:latin typeface="Poppins"/>
                <a:ea typeface="Poppins"/>
                <a:cs typeface="Poppins"/>
                <a:sym typeface="Poppins"/>
              </a:rPr>
              <a:t>Technologies Used: Python, SQL Server, Pandas, Matplotlib, ARIMA (from statsmodels).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93059" flipH="1">
            <a:off x="-2818418" y="-2707714"/>
            <a:ext cx="8454389" cy="5093770"/>
          </a:xfrm>
          <a:custGeom>
            <a:avLst/>
            <a:gdLst/>
            <a:ahLst/>
            <a:cxnLst/>
            <a:rect l="l" t="t" r="r" b="b"/>
            <a:pathLst>
              <a:path w="8454389" h="5093770">
                <a:moveTo>
                  <a:pt x="8454389" y="0"/>
                </a:moveTo>
                <a:lnTo>
                  <a:pt x="0" y="0"/>
                </a:lnTo>
                <a:lnTo>
                  <a:pt x="0" y="5093769"/>
                </a:lnTo>
                <a:lnTo>
                  <a:pt x="8454389" y="5093769"/>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
        <p:nvSpPr>
          <p:cNvPr id="3" name="Freeform 3"/>
          <p:cNvSpPr/>
          <p:nvPr/>
        </p:nvSpPr>
        <p:spPr>
          <a:xfrm rot="1919746" flipH="1" flipV="1">
            <a:off x="12659225"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ar-SA"/>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1186420" y="3410870"/>
            <a:ext cx="2874717" cy="1437359"/>
          </a:xfrm>
          <a:custGeom>
            <a:avLst/>
            <a:gdLst/>
            <a:ahLst/>
            <a:cxnLst/>
            <a:rect l="l" t="t" r="r" b="b"/>
            <a:pathLst>
              <a:path w="2874717" h="1437359">
                <a:moveTo>
                  <a:pt x="0" y="0"/>
                </a:moveTo>
                <a:lnTo>
                  <a:pt x="2874717" y="0"/>
                </a:lnTo>
                <a:lnTo>
                  <a:pt x="2874717"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1" name="AutoShape 11"/>
          <p:cNvSpPr/>
          <p:nvPr/>
        </p:nvSpPr>
        <p:spPr>
          <a:xfrm>
            <a:off x="4061137" y="4053349"/>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12" name="Freeform 12"/>
          <p:cNvSpPr/>
          <p:nvPr/>
        </p:nvSpPr>
        <p:spPr>
          <a:xfrm rot="-10800000">
            <a:off x="5276490" y="3334670"/>
            <a:ext cx="2874717" cy="1437359"/>
          </a:xfrm>
          <a:custGeom>
            <a:avLst/>
            <a:gdLst/>
            <a:ahLst/>
            <a:cxnLst/>
            <a:rect l="l" t="t" r="r" b="b"/>
            <a:pathLst>
              <a:path w="2874717" h="1437359">
                <a:moveTo>
                  <a:pt x="0" y="0"/>
                </a:moveTo>
                <a:lnTo>
                  <a:pt x="2874718" y="0"/>
                </a:lnTo>
                <a:lnTo>
                  <a:pt x="2874718"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3" name="AutoShape 13"/>
          <p:cNvSpPr/>
          <p:nvPr/>
        </p:nvSpPr>
        <p:spPr>
          <a:xfrm>
            <a:off x="8151208" y="3977149"/>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14" name="Freeform 14"/>
          <p:cNvSpPr/>
          <p:nvPr/>
        </p:nvSpPr>
        <p:spPr>
          <a:xfrm rot="-10800000">
            <a:off x="9461340" y="3334670"/>
            <a:ext cx="2874717" cy="1437359"/>
          </a:xfrm>
          <a:custGeom>
            <a:avLst/>
            <a:gdLst/>
            <a:ahLst/>
            <a:cxnLst/>
            <a:rect l="l" t="t" r="r" b="b"/>
            <a:pathLst>
              <a:path w="2874717" h="1437359">
                <a:moveTo>
                  <a:pt x="0" y="0"/>
                </a:moveTo>
                <a:lnTo>
                  <a:pt x="2874717" y="0"/>
                </a:lnTo>
                <a:lnTo>
                  <a:pt x="2874717"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5" name="AutoShape 15"/>
          <p:cNvSpPr/>
          <p:nvPr/>
        </p:nvSpPr>
        <p:spPr>
          <a:xfrm>
            <a:off x="12336057" y="3977149"/>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16" name="Freeform 16"/>
          <p:cNvSpPr/>
          <p:nvPr/>
        </p:nvSpPr>
        <p:spPr>
          <a:xfrm>
            <a:off x="5838465" y="2181558"/>
            <a:ext cx="1715357" cy="2057400"/>
          </a:xfrm>
          <a:custGeom>
            <a:avLst/>
            <a:gdLst/>
            <a:ahLst/>
            <a:cxnLst/>
            <a:rect l="l" t="t" r="r" b="b"/>
            <a:pathLst>
              <a:path w="1715357" h="2057400">
                <a:moveTo>
                  <a:pt x="0" y="0"/>
                </a:moveTo>
                <a:lnTo>
                  <a:pt x="1715358" y="0"/>
                </a:lnTo>
                <a:lnTo>
                  <a:pt x="1715358"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7" name="Freeform 17"/>
          <p:cNvSpPr/>
          <p:nvPr/>
        </p:nvSpPr>
        <p:spPr>
          <a:xfrm>
            <a:off x="9704859" y="2163633"/>
            <a:ext cx="2247047" cy="2233003"/>
          </a:xfrm>
          <a:custGeom>
            <a:avLst/>
            <a:gdLst/>
            <a:ahLst/>
            <a:cxnLst/>
            <a:rect l="l" t="t" r="r" b="b"/>
            <a:pathLst>
              <a:path w="2247047" h="2233003">
                <a:moveTo>
                  <a:pt x="0" y="0"/>
                </a:moveTo>
                <a:lnTo>
                  <a:pt x="2247047" y="0"/>
                </a:lnTo>
                <a:lnTo>
                  <a:pt x="2247047" y="2233003"/>
                </a:lnTo>
                <a:lnTo>
                  <a:pt x="0" y="22330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18" name="Freeform 18"/>
          <p:cNvSpPr/>
          <p:nvPr/>
        </p:nvSpPr>
        <p:spPr>
          <a:xfrm>
            <a:off x="1662824" y="2107823"/>
            <a:ext cx="1836338" cy="2246285"/>
          </a:xfrm>
          <a:custGeom>
            <a:avLst/>
            <a:gdLst/>
            <a:ahLst/>
            <a:cxnLst/>
            <a:rect l="l" t="t" r="r" b="b"/>
            <a:pathLst>
              <a:path w="1836338" h="2246285">
                <a:moveTo>
                  <a:pt x="0" y="0"/>
                </a:moveTo>
                <a:lnTo>
                  <a:pt x="1836338" y="0"/>
                </a:lnTo>
                <a:lnTo>
                  <a:pt x="1836338" y="2246285"/>
                </a:lnTo>
                <a:lnTo>
                  <a:pt x="0" y="2246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SA"/>
          </a:p>
        </p:txBody>
      </p:sp>
      <p:sp>
        <p:nvSpPr>
          <p:cNvPr id="19" name="Freeform 19"/>
          <p:cNvSpPr/>
          <p:nvPr/>
        </p:nvSpPr>
        <p:spPr>
          <a:xfrm rot="-10800000">
            <a:off x="13894310" y="3334670"/>
            <a:ext cx="2874717" cy="1437359"/>
          </a:xfrm>
          <a:custGeom>
            <a:avLst/>
            <a:gdLst/>
            <a:ahLst/>
            <a:cxnLst/>
            <a:rect l="l" t="t" r="r" b="b"/>
            <a:pathLst>
              <a:path w="2874717" h="1437359">
                <a:moveTo>
                  <a:pt x="0" y="0"/>
                </a:moveTo>
                <a:lnTo>
                  <a:pt x="2874718" y="0"/>
                </a:lnTo>
                <a:lnTo>
                  <a:pt x="2874718"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20" name="AutoShape 20"/>
          <p:cNvSpPr/>
          <p:nvPr/>
        </p:nvSpPr>
        <p:spPr>
          <a:xfrm flipH="1" flipV="1">
            <a:off x="16614611" y="7584061"/>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21" name="Freeform 21"/>
          <p:cNvSpPr/>
          <p:nvPr/>
        </p:nvSpPr>
        <p:spPr>
          <a:xfrm>
            <a:off x="14113385" y="2256886"/>
            <a:ext cx="2309242" cy="1948160"/>
          </a:xfrm>
          <a:custGeom>
            <a:avLst/>
            <a:gdLst/>
            <a:ahLst/>
            <a:cxnLst/>
            <a:rect l="l" t="t" r="r" b="b"/>
            <a:pathLst>
              <a:path w="2309242" h="1948160">
                <a:moveTo>
                  <a:pt x="0" y="0"/>
                </a:moveTo>
                <a:lnTo>
                  <a:pt x="2309242" y="0"/>
                </a:lnTo>
                <a:lnTo>
                  <a:pt x="2309242" y="1948160"/>
                </a:lnTo>
                <a:lnTo>
                  <a:pt x="0" y="19481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SA"/>
          </a:p>
        </p:txBody>
      </p:sp>
      <p:sp>
        <p:nvSpPr>
          <p:cNvPr id="22" name="AutoShape 22"/>
          <p:cNvSpPr/>
          <p:nvPr/>
        </p:nvSpPr>
        <p:spPr>
          <a:xfrm>
            <a:off x="16614611" y="3977149"/>
            <a:ext cx="1289378" cy="0"/>
          </a:xfrm>
          <a:prstGeom prst="line">
            <a:avLst/>
          </a:prstGeom>
          <a:ln w="152400" cap="flat">
            <a:solidFill>
              <a:srgbClr val="000000"/>
            </a:solidFill>
            <a:prstDash val="solid"/>
            <a:headEnd type="none" w="sm" len="sm"/>
            <a:tailEnd type="none" w="sm" len="sm"/>
          </a:ln>
        </p:spPr>
        <p:txBody>
          <a:bodyPr/>
          <a:lstStyle/>
          <a:p>
            <a:endParaRPr lang="ar-SA"/>
          </a:p>
        </p:txBody>
      </p:sp>
      <p:sp>
        <p:nvSpPr>
          <p:cNvPr id="23" name="AutoShape 23"/>
          <p:cNvSpPr/>
          <p:nvPr/>
        </p:nvSpPr>
        <p:spPr>
          <a:xfrm>
            <a:off x="17903989" y="4053349"/>
            <a:ext cx="0" cy="3606912"/>
          </a:xfrm>
          <a:prstGeom prst="line">
            <a:avLst/>
          </a:prstGeom>
          <a:ln w="152400" cap="flat">
            <a:solidFill>
              <a:srgbClr val="000000"/>
            </a:solidFill>
            <a:prstDash val="solid"/>
            <a:headEnd type="none" w="sm" len="sm"/>
            <a:tailEnd type="none" w="sm" len="sm"/>
          </a:ln>
        </p:spPr>
        <p:txBody>
          <a:bodyPr/>
          <a:lstStyle/>
          <a:p>
            <a:endParaRPr lang="ar-SA"/>
          </a:p>
        </p:txBody>
      </p:sp>
      <p:sp>
        <p:nvSpPr>
          <p:cNvPr id="24" name="Freeform 24"/>
          <p:cNvSpPr/>
          <p:nvPr/>
        </p:nvSpPr>
        <p:spPr>
          <a:xfrm rot="-10800000">
            <a:off x="13739893" y="6941582"/>
            <a:ext cx="2874717" cy="1437359"/>
          </a:xfrm>
          <a:custGeom>
            <a:avLst/>
            <a:gdLst/>
            <a:ahLst/>
            <a:cxnLst/>
            <a:rect l="l" t="t" r="r" b="b"/>
            <a:pathLst>
              <a:path w="2874717" h="1437359">
                <a:moveTo>
                  <a:pt x="0" y="0"/>
                </a:moveTo>
                <a:lnTo>
                  <a:pt x="2874718" y="0"/>
                </a:lnTo>
                <a:lnTo>
                  <a:pt x="2874718"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25" name="Freeform 25"/>
          <p:cNvSpPr/>
          <p:nvPr/>
        </p:nvSpPr>
        <p:spPr>
          <a:xfrm>
            <a:off x="14220591" y="5965397"/>
            <a:ext cx="1913323" cy="1952370"/>
          </a:xfrm>
          <a:custGeom>
            <a:avLst/>
            <a:gdLst/>
            <a:ahLst/>
            <a:cxnLst/>
            <a:rect l="l" t="t" r="r" b="b"/>
            <a:pathLst>
              <a:path w="1913323" h="1952370">
                <a:moveTo>
                  <a:pt x="0" y="0"/>
                </a:moveTo>
                <a:lnTo>
                  <a:pt x="1913323" y="0"/>
                </a:lnTo>
                <a:lnTo>
                  <a:pt x="1913323" y="1952370"/>
                </a:lnTo>
                <a:lnTo>
                  <a:pt x="0" y="19523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ar-SA"/>
          </a:p>
        </p:txBody>
      </p:sp>
      <p:sp>
        <p:nvSpPr>
          <p:cNvPr id="26" name="AutoShape 26"/>
          <p:cNvSpPr/>
          <p:nvPr/>
        </p:nvSpPr>
        <p:spPr>
          <a:xfrm flipH="1" flipV="1">
            <a:off x="12579576" y="7687166"/>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27" name="Freeform 27"/>
          <p:cNvSpPr/>
          <p:nvPr/>
        </p:nvSpPr>
        <p:spPr>
          <a:xfrm rot="-10800000">
            <a:off x="9704859" y="7044686"/>
            <a:ext cx="2874717" cy="1437359"/>
          </a:xfrm>
          <a:custGeom>
            <a:avLst/>
            <a:gdLst/>
            <a:ahLst/>
            <a:cxnLst/>
            <a:rect l="l" t="t" r="r" b="b"/>
            <a:pathLst>
              <a:path w="2874717" h="1437359">
                <a:moveTo>
                  <a:pt x="0" y="0"/>
                </a:moveTo>
                <a:lnTo>
                  <a:pt x="2874717" y="0"/>
                </a:lnTo>
                <a:lnTo>
                  <a:pt x="2874717"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28" name="Freeform 28"/>
          <p:cNvSpPr/>
          <p:nvPr/>
        </p:nvSpPr>
        <p:spPr>
          <a:xfrm>
            <a:off x="10092524" y="5900508"/>
            <a:ext cx="2058428" cy="2017259"/>
          </a:xfrm>
          <a:custGeom>
            <a:avLst/>
            <a:gdLst/>
            <a:ahLst/>
            <a:cxnLst/>
            <a:rect l="l" t="t" r="r" b="b"/>
            <a:pathLst>
              <a:path w="2058428" h="2017259">
                <a:moveTo>
                  <a:pt x="0" y="0"/>
                </a:moveTo>
                <a:lnTo>
                  <a:pt x="2058427" y="0"/>
                </a:lnTo>
                <a:lnTo>
                  <a:pt x="2058427" y="2017259"/>
                </a:lnTo>
                <a:lnTo>
                  <a:pt x="0" y="201725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ar-SA"/>
          </a:p>
        </p:txBody>
      </p:sp>
      <p:sp>
        <p:nvSpPr>
          <p:cNvPr id="29" name="AutoShape 29"/>
          <p:cNvSpPr/>
          <p:nvPr/>
        </p:nvSpPr>
        <p:spPr>
          <a:xfrm flipH="1" flipV="1">
            <a:off x="8489506" y="7687166"/>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30" name="Freeform 30"/>
          <p:cNvSpPr/>
          <p:nvPr/>
        </p:nvSpPr>
        <p:spPr>
          <a:xfrm rot="-10800000">
            <a:off x="5614788" y="7044686"/>
            <a:ext cx="2874717" cy="1437359"/>
          </a:xfrm>
          <a:custGeom>
            <a:avLst/>
            <a:gdLst/>
            <a:ahLst/>
            <a:cxnLst/>
            <a:rect l="l" t="t" r="r" b="b"/>
            <a:pathLst>
              <a:path w="2874717" h="1437359">
                <a:moveTo>
                  <a:pt x="0" y="0"/>
                </a:moveTo>
                <a:lnTo>
                  <a:pt x="2874718" y="0"/>
                </a:lnTo>
                <a:lnTo>
                  <a:pt x="2874718"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31" name="Freeform 31"/>
          <p:cNvSpPr/>
          <p:nvPr/>
        </p:nvSpPr>
        <p:spPr>
          <a:xfrm>
            <a:off x="6045266" y="5600936"/>
            <a:ext cx="2013763" cy="2162430"/>
          </a:xfrm>
          <a:custGeom>
            <a:avLst/>
            <a:gdLst/>
            <a:ahLst/>
            <a:cxnLst/>
            <a:rect l="l" t="t" r="r" b="b"/>
            <a:pathLst>
              <a:path w="2013763" h="2162430">
                <a:moveTo>
                  <a:pt x="0" y="0"/>
                </a:moveTo>
                <a:lnTo>
                  <a:pt x="2013762" y="0"/>
                </a:lnTo>
                <a:lnTo>
                  <a:pt x="2013762" y="2162430"/>
                </a:lnTo>
                <a:lnTo>
                  <a:pt x="0" y="216243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ar-SA"/>
          </a:p>
        </p:txBody>
      </p:sp>
      <p:sp>
        <p:nvSpPr>
          <p:cNvPr id="32" name="AutoShape 32"/>
          <p:cNvSpPr/>
          <p:nvPr/>
        </p:nvSpPr>
        <p:spPr>
          <a:xfrm flipH="1" flipV="1">
            <a:off x="4401287" y="7687166"/>
            <a:ext cx="1215353" cy="0"/>
          </a:xfrm>
          <a:prstGeom prst="line">
            <a:avLst/>
          </a:prstGeom>
          <a:ln w="152400" cap="flat">
            <a:solidFill>
              <a:srgbClr val="000000"/>
            </a:solidFill>
            <a:prstDash val="solid"/>
            <a:headEnd type="none" w="sm" len="sm"/>
            <a:tailEnd type="arrow" w="med" len="sm"/>
          </a:ln>
        </p:spPr>
        <p:txBody>
          <a:bodyPr/>
          <a:lstStyle/>
          <a:p>
            <a:endParaRPr lang="ar-SA"/>
          </a:p>
        </p:txBody>
      </p:sp>
      <p:sp>
        <p:nvSpPr>
          <p:cNvPr id="33" name="Freeform 33"/>
          <p:cNvSpPr/>
          <p:nvPr/>
        </p:nvSpPr>
        <p:spPr>
          <a:xfrm rot="-10800000">
            <a:off x="1526570" y="7044686"/>
            <a:ext cx="2874717" cy="1437359"/>
          </a:xfrm>
          <a:custGeom>
            <a:avLst/>
            <a:gdLst/>
            <a:ahLst/>
            <a:cxnLst/>
            <a:rect l="l" t="t" r="r" b="b"/>
            <a:pathLst>
              <a:path w="2874717" h="1437359">
                <a:moveTo>
                  <a:pt x="0" y="0"/>
                </a:moveTo>
                <a:lnTo>
                  <a:pt x="2874717" y="0"/>
                </a:lnTo>
                <a:lnTo>
                  <a:pt x="2874717" y="1437359"/>
                </a:lnTo>
                <a:lnTo>
                  <a:pt x="0" y="1437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34" name="Freeform 34"/>
          <p:cNvSpPr/>
          <p:nvPr/>
        </p:nvSpPr>
        <p:spPr>
          <a:xfrm>
            <a:off x="1811557" y="5948380"/>
            <a:ext cx="2304743" cy="1814985"/>
          </a:xfrm>
          <a:custGeom>
            <a:avLst/>
            <a:gdLst/>
            <a:ahLst/>
            <a:cxnLst/>
            <a:rect l="l" t="t" r="r" b="b"/>
            <a:pathLst>
              <a:path w="2304743" h="1814985">
                <a:moveTo>
                  <a:pt x="0" y="0"/>
                </a:moveTo>
                <a:lnTo>
                  <a:pt x="2304743" y="0"/>
                </a:lnTo>
                <a:lnTo>
                  <a:pt x="2304743" y="1814986"/>
                </a:lnTo>
                <a:lnTo>
                  <a:pt x="0" y="181498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ar-SA"/>
          </a:p>
        </p:txBody>
      </p:sp>
      <p:sp>
        <p:nvSpPr>
          <p:cNvPr id="35" name="TextBox 35"/>
          <p:cNvSpPr txBox="1"/>
          <p:nvPr/>
        </p:nvSpPr>
        <p:spPr>
          <a:xfrm>
            <a:off x="3392881" y="178402"/>
            <a:ext cx="11502239" cy="1176946"/>
          </a:xfrm>
          <a:prstGeom prst="rect">
            <a:avLst/>
          </a:prstGeom>
        </p:spPr>
        <p:txBody>
          <a:bodyPr lIns="0" tIns="0" rIns="0" bIns="0" rtlCol="0" anchor="t">
            <a:spAutoFit/>
          </a:bodyPr>
          <a:lstStyle/>
          <a:p>
            <a:pPr algn="ctr">
              <a:lnSpc>
                <a:spcPts val="8638"/>
              </a:lnSpc>
            </a:pPr>
            <a:r>
              <a:rPr lang="en-US" sz="7511" b="1">
                <a:solidFill>
                  <a:srgbClr val="000000"/>
                </a:solidFill>
                <a:latin typeface="Poppins Bold"/>
                <a:ea typeface="Poppins Bold"/>
                <a:cs typeface="Poppins Bold"/>
                <a:sym typeface="Poppins Bold"/>
              </a:rPr>
              <a:t>Data Pipeline</a:t>
            </a:r>
          </a:p>
        </p:txBody>
      </p:sp>
      <p:sp>
        <p:nvSpPr>
          <p:cNvPr id="36" name="TextBox 36"/>
          <p:cNvSpPr txBox="1"/>
          <p:nvPr/>
        </p:nvSpPr>
        <p:spPr>
          <a:xfrm>
            <a:off x="-3170126" y="4890452"/>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Data Sources</a:t>
            </a:r>
          </a:p>
        </p:txBody>
      </p:sp>
      <p:sp>
        <p:nvSpPr>
          <p:cNvPr id="37" name="TextBox 37"/>
          <p:cNvSpPr txBox="1"/>
          <p:nvPr/>
        </p:nvSpPr>
        <p:spPr>
          <a:xfrm>
            <a:off x="945025" y="4890452"/>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Schema</a:t>
            </a:r>
          </a:p>
        </p:txBody>
      </p:sp>
      <p:sp>
        <p:nvSpPr>
          <p:cNvPr id="38" name="TextBox 38"/>
          <p:cNvSpPr txBox="1"/>
          <p:nvPr/>
        </p:nvSpPr>
        <p:spPr>
          <a:xfrm>
            <a:off x="5112372" y="4890452"/>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Data Warehouse</a:t>
            </a:r>
          </a:p>
        </p:txBody>
      </p:sp>
      <p:sp>
        <p:nvSpPr>
          <p:cNvPr id="39" name="TextBox 39"/>
          <p:cNvSpPr txBox="1"/>
          <p:nvPr/>
        </p:nvSpPr>
        <p:spPr>
          <a:xfrm>
            <a:off x="9580550" y="4890452"/>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AZURE Data Studio</a:t>
            </a:r>
          </a:p>
        </p:txBody>
      </p:sp>
      <p:sp>
        <p:nvSpPr>
          <p:cNvPr id="40" name="TextBox 40"/>
          <p:cNvSpPr txBox="1"/>
          <p:nvPr/>
        </p:nvSpPr>
        <p:spPr>
          <a:xfrm>
            <a:off x="9580550" y="8472520"/>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EDA</a:t>
            </a:r>
          </a:p>
        </p:txBody>
      </p:sp>
      <p:sp>
        <p:nvSpPr>
          <p:cNvPr id="41" name="TextBox 41"/>
          <p:cNvSpPr txBox="1"/>
          <p:nvPr/>
        </p:nvSpPr>
        <p:spPr>
          <a:xfrm>
            <a:off x="5614788" y="8472520"/>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Forcasting model</a:t>
            </a:r>
          </a:p>
        </p:txBody>
      </p:sp>
      <p:sp>
        <p:nvSpPr>
          <p:cNvPr id="42" name="TextBox 42"/>
          <p:cNvSpPr txBox="1"/>
          <p:nvPr/>
        </p:nvSpPr>
        <p:spPr>
          <a:xfrm>
            <a:off x="1662824" y="8472520"/>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Deployment</a:t>
            </a:r>
          </a:p>
        </p:txBody>
      </p:sp>
      <p:sp>
        <p:nvSpPr>
          <p:cNvPr id="43" name="TextBox 43"/>
          <p:cNvSpPr txBox="1"/>
          <p:nvPr/>
        </p:nvSpPr>
        <p:spPr>
          <a:xfrm>
            <a:off x="-2787191" y="8472520"/>
            <a:ext cx="11502239" cy="496570"/>
          </a:xfrm>
          <a:prstGeom prst="rect">
            <a:avLst/>
          </a:prstGeom>
        </p:spPr>
        <p:txBody>
          <a:bodyPr lIns="0" tIns="0" rIns="0" bIns="0" rtlCol="0" anchor="t">
            <a:spAutoFit/>
          </a:bodyPr>
          <a:lstStyle/>
          <a:p>
            <a:pPr algn="ctr">
              <a:lnSpc>
                <a:spcPts val="3680"/>
              </a:lnSpc>
            </a:pPr>
            <a:r>
              <a:rPr lang="en-US" sz="3200">
                <a:solidFill>
                  <a:srgbClr val="000000"/>
                </a:solidFill>
                <a:latin typeface="Poppins"/>
                <a:ea typeface="Poppins"/>
                <a:cs typeface="Poppins"/>
                <a:sym typeface="Poppins"/>
              </a:rPr>
              <a:t>Monitoring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81029" flipH="1">
            <a:off x="-5402734" y="-3140118"/>
            <a:ext cx="12862869" cy="7749879"/>
          </a:xfrm>
          <a:custGeom>
            <a:avLst/>
            <a:gdLst/>
            <a:ahLst/>
            <a:cxnLst/>
            <a:rect l="l" t="t" r="r" b="b"/>
            <a:pathLst>
              <a:path w="12862869" h="7749879">
                <a:moveTo>
                  <a:pt x="12862868" y="0"/>
                </a:moveTo>
                <a:lnTo>
                  <a:pt x="0" y="0"/>
                </a:lnTo>
                <a:lnTo>
                  <a:pt x="0" y="7749878"/>
                </a:lnTo>
                <a:lnTo>
                  <a:pt x="12862868" y="7749878"/>
                </a:lnTo>
                <a:lnTo>
                  <a:pt x="128628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63628">
            <a:off x="12884784" y="-1138377"/>
            <a:ext cx="8378079" cy="17629616"/>
            <a:chOff x="0" y="0"/>
            <a:chExt cx="2206572" cy="4643191"/>
          </a:xfrm>
        </p:grpSpPr>
        <p:sp>
          <p:nvSpPr>
            <p:cNvPr id="4" name="Freeform 4"/>
            <p:cNvSpPr/>
            <p:nvPr/>
          </p:nvSpPr>
          <p:spPr>
            <a:xfrm>
              <a:off x="0" y="0"/>
              <a:ext cx="2206572" cy="4643191"/>
            </a:xfrm>
            <a:custGeom>
              <a:avLst/>
              <a:gdLst/>
              <a:ahLst/>
              <a:cxnLst/>
              <a:rect l="l" t="t" r="r" b="b"/>
              <a:pathLst>
                <a:path w="2206572" h="4643191">
                  <a:moveTo>
                    <a:pt x="0" y="0"/>
                  </a:moveTo>
                  <a:lnTo>
                    <a:pt x="2206572" y="0"/>
                  </a:lnTo>
                  <a:lnTo>
                    <a:pt x="2206572" y="4643191"/>
                  </a:lnTo>
                  <a:lnTo>
                    <a:pt x="0" y="4643191"/>
                  </a:lnTo>
                  <a:close/>
                </a:path>
              </a:pathLst>
            </a:custGeom>
            <a:solidFill>
              <a:srgbClr val="0E6B84"/>
            </a:solidFill>
          </p:spPr>
          <p:txBody>
            <a:bodyPr/>
            <a:lstStyle/>
            <a:p>
              <a:endParaRPr lang="ar-SA"/>
            </a:p>
          </p:txBody>
        </p:sp>
        <p:sp>
          <p:nvSpPr>
            <p:cNvPr id="5" name="TextBox 5"/>
            <p:cNvSpPr txBox="1"/>
            <p:nvPr/>
          </p:nvSpPr>
          <p:spPr>
            <a:xfrm>
              <a:off x="0" y="-57150"/>
              <a:ext cx="2206572" cy="470034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77675">
            <a:off x="15540396" y="-3508750"/>
            <a:ext cx="5875076" cy="8731040"/>
            <a:chOff x="0" y="0"/>
            <a:chExt cx="1547345" cy="2299533"/>
          </a:xfrm>
        </p:grpSpPr>
        <p:sp>
          <p:nvSpPr>
            <p:cNvPr id="7" name="Freeform 7"/>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269BBB"/>
            </a:solidFill>
          </p:spPr>
          <p:txBody>
            <a:bodyPr/>
            <a:lstStyle/>
            <a:p>
              <a:endParaRPr lang="ar-SA"/>
            </a:p>
          </p:txBody>
        </p:sp>
        <p:sp>
          <p:nvSpPr>
            <p:cNvPr id="8" name="TextBox 8"/>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766724">
            <a:off x="10096837" y="-8092502"/>
            <a:ext cx="5875076" cy="8731040"/>
            <a:chOff x="0" y="0"/>
            <a:chExt cx="1547345" cy="2299533"/>
          </a:xfrm>
        </p:grpSpPr>
        <p:sp>
          <p:nvSpPr>
            <p:cNvPr id="10" name="Freeform 10"/>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0E6B84"/>
            </a:solidFill>
          </p:spPr>
          <p:txBody>
            <a:bodyPr/>
            <a:lstStyle/>
            <a:p>
              <a:endParaRPr lang="ar-SA"/>
            </a:p>
          </p:txBody>
        </p:sp>
        <p:sp>
          <p:nvSpPr>
            <p:cNvPr id="11" name="TextBox 11"/>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506941" y="2650382"/>
            <a:ext cx="10466065" cy="1679048"/>
          </a:xfrm>
          <a:custGeom>
            <a:avLst/>
            <a:gdLst/>
            <a:ahLst/>
            <a:cxnLst/>
            <a:rect l="l" t="t" r="r" b="b"/>
            <a:pathLst>
              <a:path w="10466065" h="1679048">
                <a:moveTo>
                  <a:pt x="0" y="0"/>
                </a:moveTo>
                <a:lnTo>
                  <a:pt x="10466065" y="0"/>
                </a:lnTo>
                <a:lnTo>
                  <a:pt x="10466065" y="1679048"/>
                </a:lnTo>
                <a:lnTo>
                  <a:pt x="0" y="1679048"/>
                </a:lnTo>
                <a:lnTo>
                  <a:pt x="0" y="0"/>
                </a:lnTo>
                <a:close/>
              </a:path>
            </a:pathLst>
          </a:custGeom>
          <a:blipFill>
            <a:blip r:embed="rId4"/>
            <a:stretch>
              <a:fillRect/>
            </a:stretch>
          </a:blipFill>
        </p:spPr>
        <p:txBody>
          <a:bodyPr/>
          <a:lstStyle/>
          <a:p>
            <a:endParaRPr lang="ar-SA"/>
          </a:p>
        </p:txBody>
      </p:sp>
      <p:sp>
        <p:nvSpPr>
          <p:cNvPr id="13" name="Freeform 13"/>
          <p:cNvSpPr/>
          <p:nvPr/>
        </p:nvSpPr>
        <p:spPr>
          <a:xfrm>
            <a:off x="1358480" y="5143500"/>
            <a:ext cx="10614526" cy="1008380"/>
          </a:xfrm>
          <a:custGeom>
            <a:avLst/>
            <a:gdLst/>
            <a:ahLst/>
            <a:cxnLst/>
            <a:rect l="l" t="t" r="r" b="b"/>
            <a:pathLst>
              <a:path w="10614526" h="1008380">
                <a:moveTo>
                  <a:pt x="0" y="0"/>
                </a:moveTo>
                <a:lnTo>
                  <a:pt x="10614526" y="0"/>
                </a:lnTo>
                <a:lnTo>
                  <a:pt x="10614526" y="1008380"/>
                </a:lnTo>
                <a:lnTo>
                  <a:pt x="0" y="1008380"/>
                </a:lnTo>
                <a:lnTo>
                  <a:pt x="0" y="0"/>
                </a:lnTo>
                <a:close/>
              </a:path>
            </a:pathLst>
          </a:custGeom>
          <a:blipFill>
            <a:blip r:embed="rId5"/>
            <a:stretch>
              <a:fillRect/>
            </a:stretch>
          </a:blipFill>
        </p:spPr>
        <p:txBody>
          <a:bodyPr/>
          <a:lstStyle/>
          <a:p>
            <a:endParaRPr lang="ar-SA"/>
          </a:p>
        </p:txBody>
      </p:sp>
      <p:sp>
        <p:nvSpPr>
          <p:cNvPr id="14" name="Freeform 14"/>
          <p:cNvSpPr/>
          <p:nvPr/>
        </p:nvSpPr>
        <p:spPr>
          <a:xfrm>
            <a:off x="1358480" y="6885305"/>
            <a:ext cx="10546640" cy="1757773"/>
          </a:xfrm>
          <a:custGeom>
            <a:avLst/>
            <a:gdLst/>
            <a:ahLst/>
            <a:cxnLst/>
            <a:rect l="l" t="t" r="r" b="b"/>
            <a:pathLst>
              <a:path w="10546640" h="1757773">
                <a:moveTo>
                  <a:pt x="0" y="0"/>
                </a:moveTo>
                <a:lnTo>
                  <a:pt x="10546640" y="0"/>
                </a:lnTo>
                <a:lnTo>
                  <a:pt x="10546640" y="1757773"/>
                </a:lnTo>
                <a:lnTo>
                  <a:pt x="0" y="1757773"/>
                </a:lnTo>
                <a:lnTo>
                  <a:pt x="0" y="0"/>
                </a:lnTo>
                <a:close/>
              </a:path>
            </a:pathLst>
          </a:custGeom>
          <a:blipFill>
            <a:blip r:embed="rId6"/>
            <a:stretch>
              <a:fillRect/>
            </a:stretch>
          </a:blipFill>
        </p:spPr>
        <p:txBody>
          <a:bodyPr/>
          <a:lstStyle/>
          <a:p>
            <a:endParaRPr lang="ar-SA"/>
          </a:p>
        </p:txBody>
      </p:sp>
      <p:sp>
        <p:nvSpPr>
          <p:cNvPr id="15" name="TextBox 15"/>
          <p:cNvSpPr txBox="1"/>
          <p:nvPr/>
        </p:nvSpPr>
        <p:spPr>
          <a:xfrm>
            <a:off x="1028700" y="2083239"/>
            <a:ext cx="11667454" cy="390525"/>
          </a:xfrm>
          <a:prstGeom prst="rect">
            <a:avLst/>
          </a:prstGeom>
        </p:spPr>
        <p:txBody>
          <a:bodyPr lIns="0" tIns="0" rIns="0" bIns="0" rtlCol="0" anchor="t">
            <a:spAutoFit/>
          </a:bodyPr>
          <a:lstStyle/>
          <a:p>
            <a:pPr marL="539749" lvl="1" indent="-269875" algn="just">
              <a:lnSpc>
                <a:spcPts val="2999"/>
              </a:lnSpc>
              <a:buFont typeface="Arial"/>
              <a:buChar char="•"/>
            </a:pPr>
            <a:r>
              <a:rPr lang="en-US" sz="2499">
                <a:solidFill>
                  <a:srgbClr val="000000"/>
                </a:solidFill>
                <a:latin typeface="Poppins"/>
                <a:ea typeface="Poppins"/>
                <a:cs typeface="Poppins"/>
                <a:sym typeface="Poppins"/>
              </a:rPr>
              <a:t>Used pypyodbc to connect to the SQL Server using connection string. </a:t>
            </a:r>
          </a:p>
        </p:txBody>
      </p:sp>
      <p:sp>
        <p:nvSpPr>
          <p:cNvPr id="16" name="TextBox 16"/>
          <p:cNvSpPr txBox="1"/>
          <p:nvPr/>
        </p:nvSpPr>
        <p:spPr>
          <a:xfrm>
            <a:off x="1028700" y="1054539"/>
            <a:ext cx="12402409" cy="809625"/>
          </a:xfrm>
          <a:prstGeom prst="rect">
            <a:avLst/>
          </a:prstGeom>
        </p:spPr>
        <p:txBody>
          <a:bodyPr lIns="0" tIns="0" rIns="0" bIns="0" rtlCol="0" anchor="t">
            <a:spAutoFit/>
          </a:bodyPr>
          <a:lstStyle/>
          <a:p>
            <a:pPr algn="l">
              <a:lnSpc>
                <a:spcPts val="6299"/>
              </a:lnSpc>
              <a:spcBef>
                <a:spcPct val="0"/>
              </a:spcBef>
            </a:pPr>
            <a:r>
              <a:rPr lang="en-US" sz="4500" b="1">
                <a:solidFill>
                  <a:srgbClr val="000000"/>
                </a:solidFill>
                <a:latin typeface="Poppins Bold"/>
                <a:ea typeface="Poppins Bold"/>
                <a:cs typeface="Poppins Bold"/>
                <a:sym typeface="Poppins Bold"/>
              </a:rPr>
              <a:t>Data Ingestion Process from SQL Server</a:t>
            </a:r>
          </a:p>
        </p:txBody>
      </p:sp>
      <p:sp>
        <p:nvSpPr>
          <p:cNvPr id="17" name="TextBox 17"/>
          <p:cNvSpPr txBox="1"/>
          <p:nvPr/>
        </p:nvSpPr>
        <p:spPr>
          <a:xfrm>
            <a:off x="1028700" y="4491355"/>
            <a:ext cx="12738083" cy="390525"/>
          </a:xfrm>
          <a:prstGeom prst="rect">
            <a:avLst/>
          </a:prstGeom>
        </p:spPr>
        <p:txBody>
          <a:bodyPr lIns="0" tIns="0" rIns="0" bIns="0" rtlCol="0" anchor="t">
            <a:spAutoFit/>
          </a:bodyPr>
          <a:lstStyle/>
          <a:p>
            <a:pPr marL="539749" lvl="1" indent="-269875" algn="just">
              <a:lnSpc>
                <a:spcPts val="2999"/>
              </a:lnSpc>
              <a:buFont typeface="Arial"/>
              <a:buChar char="•"/>
            </a:pPr>
            <a:r>
              <a:rPr lang="en-US" sz="2499">
                <a:solidFill>
                  <a:srgbClr val="000000"/>
                </a:solidFill>
                <a:latin typeface="Poppins"/>
                <a:ea typeface="Poppins"/>
                <a:cs typeface="Poppins"/>
                <a:sym typeface="Poppins"/>
              </a:rPr>
              <a:t>Queried SalesForecastingData </a:t>
            </a:r>
            <a:r>
              <a:rPr lang="en-US" sz="2499" b="1">
                <a:solidFill>
                  <a:srgbClr val="000000"/>
                </a:solidFill>
                <a:latin typeface="Poppins Bold"/>
                <a:ea typeface="Poppins Bold"/>
                <a:cs typeface="Poppins Bold"/>
                <a:sym typeface="Poppins Bold"/>
              </a:rPr>
              <a:t>table to retrieve the historical sales data</a:t>
            </a:r>
            <a:r>
              <a:rPr lang="en-US" sz="2499">
                <a:solidFill>
                  <a:srgbClr val="000000"/>
                </a:solidFill>
                <a:latin typeface="Poppins"/>
                <a:ea typeface="Poppins"/>
                <a:cs typeface="Poppins"/>
                <a:sym typeface="Poppins"/>
              </a:rPr>
              <a:t>. </a:t>
            </a:r>
          </a:p>
        </p:txBody>
      </p:sp>
      <p:sp>
        <p:nvSpPr>
          <p:cNvPr id="18" name="TextBox 18"/>
          <p:cNvSpPr txBox="1"/>
          <p:nvPr/>
        </p:nvSpPr>
        <p:spPr>
          <a:xfrm>
            <a:off x="1028700" y="6313805"/>
            <a:ext cx="12738083" cy="390525"/>
          </a:xfrm>
          <a:prstGeom prst="rect">
            <a:avLst/>
          </a:prstGeom>
        </p:spPr>
        <p:txBody>
          <a:bodyPr lIns="0" tIns="0" rIns="0" bIns="0" rtlCol="0" anchor="t">
            <a:spAutoFit/>
          </a:bodyPr>
          <a:lstStyle/>
          <a:p>
            <a:pPr marL="539749" lvl="1" indent="-269875" algn="just">
              <a:lnSpc>
                <a:spcPts val="2999"/>
              </a:lnSpc>
              <a:buFont typeface="Arial"/>
              <a:buChar char="•"/>
            </a:pPr>
            <a:r>
              <a:rPr lang="en-US" sz="2499" b="1">
                <a:solidFill>
                  <a:srgbClr val="000000"/>
                </a:solidFill>
                <a:latin typeface="Poppins Bold"/>
                <a:ea typeface="Poppins Bold"/>
                <a:cs typeface="Poppins Bold"/>
                <a:sym typeface="Poppins Bold"/>
              </a:rPr>
              <a:t>saved the fetched data to .csv file for further processes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58749">
            <a:off x="17082974" y="-2506474"/>
            <a:ext cx="3086100" cy="6549888"/>
            <a:chOff x="0" y="0"/>
            <a:chExt cx="812800" cy="1725074"/>
          </a:xfrm>
        </p:grpSpPr>
        <p:sp>
          <p:nvSpPr>
            <p:cNvPr id="4" name="Freeform 4"/>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269BBB"/>
            </a:solidFill>
          </p:spPr>
          <p:txBody>
            <a:bodyPr/>
            <a:lstStyle/>
            <a:p>
              <a:endParaRPr lang="ar-SA"/>
            </a:p>
          </p:txBody>
        </p:sp>
        <p:sp>
          <p:nvSpPr>
            <p:cNvPr id="5" name="TextBox 5"/>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58749">
            <a:off x="17297286" y="-3060632"/>
            <a:ext cx="3086100" cy="6549888"/>
            <a:chOff x="0" y="0"/>
            <a:chExt cx="812800" cy="1725074"/>
          </a:xfrm>
        </p:grpSpPr>
        <p:sp>
          <p:nvSpPr>
            <p:cNvPr id="7" name="Freeform 7"/>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8" name="TextBox 8"/>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272720" y="4075112"/>
            <a:ext cx="10386075" cy="4994097"/>
          </a:xfrm>
          <a:custGeom>
            <a:avLst/>
            <a:gdLst/>
            <a:ahLst/>
            <a:cxnLst/>
            <a:rect l="l" t="t" r="r" b="b"/>
            <a:pathLst>
              <a:path w="10386075" h="4994097">
                <a:moveTo>
                  <a:pt x="0" y="0"/>
                </a:moveTo>
                <a:lnTo>
                  <a:pt x="10386075" y="0"/>
                </a:lnTo>
                <a:lnTo>
                  <a:pt x="10386075" y="4994097"/>
                </a:lnTo>
                <a:lnTo>
                  <a:pt x="0" y="4994097"/>
                </a:lnTo>
                <a:lnTo>
                  <a:pt x="0" y="0"/>
                </a:lnTo>
                <a:close/>
              </a:path>
            </a:pathLst>
          </a:custGeom>
          <a:blipFill>
            <a:blip r:embed="rId4"/>
            <a:stretch>
              <a:fillRect/>
            </a:stretch>
          </a:blipFill>
        </p:spPr>
        <p:txBody>
          <a:bodyPr/>
          <a:lstStyle/>
          <a:p>
            <a:endParaRPr lang="ar-SA"/>
          </a:p>
        </p:txBody>
      </p:sp>
      <p:sp>
        <p:nvSpPr>
          <p:cNvPr id="10" name="TextBox 10"/>
          <p:cNvSpPr txBox="1"/>
          <p:nvPr/>
        </p:nvSpPr>
        <p:spPr>
          <a:xfrm>
            <a:off x="1028700" y="2322004"/>
            <a:ext cx="10450643"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Dataset Shape: (50,000 rows, 6 columns)</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 No Missing Values: There are no nulls in the dataset. </a:t>
            </a:r>
          </a:p>
        </p:txBody>
      </p:sp>
      <p:sp>
        <p:nvSpPr>
          <p:cNvPr id="11" name="TextBox 11"/>
          <p:cNvSpPr txBox="1"/>
          <p:nvPr/>
        </p:nvSpPr>
        <p:spPr>
          <a:xfrm>
            <a:off x="1028700" y="990600"/>
            <a:ext cx="10027723" cy="638175"/>
          </a:xfrm>
          <a:prstGeom prst="rect">
            <a:avLst/>
          </a:prstGeom>
        </p:spPr>
        <p:txBody>
          <a:bodyPr lIns="0" tIns="0" rIns="0" bIns="0" rtlCol="0" anchor="t">
            <a:spAutoFit/>
          </a:bodyPr>
          <a:lstStyle/>
          <a:p>
            <a:pPr algn="l">
              <a:lnSpc>
                <a:spcPts val="4799"/>
              </a:lnSpc>
            </a:pPr>
            <a:r>
              <a:rPr lang="en-US" sz="3999" b="1">
                <a:solidFill>
                  <a:srgbClr val="000000"/>
                </a:solidFill>
                <a:latin typeface="Poppins Bold"/>
                <a:ea typeface="Poppins Bold"/>
                <a:cs typeface="Poppins Bold"/>
                <a:sym typeface="Poppins Bold"/>
              </a:rPr>
              <a:t>Exploratory Data Analysis (EDA) </a:t>
            </a:r>
          </a:p>
        </p:txBody>
      </p:sp>
      <p:sp>
        <p:nvSpPr>
          <p:cNvPr id="12" name="TextBox 12"/>
          <p:cNvSpPr txBox="1"/>
          <p:nvPr/>
        </p:nvSpPr>
        <p:spPr>
          <a:xfrm>
            <a:off x="1028700" y="4046537"/>
            <a:ext cx="10450643" cy="438150"/>
          </a:xfrm>
          <a:prstGeom prst="rect">
            <a:avLst/>
          </a:prstGeom>
        </p:spPr>
        <p:txBody>
          <a:bodyPr lIns="0" tIns="0" rIns="0" bIns="0" rtlCol="0" anchor="t">
            <a:spAutoFit/>
          </a:bodyPr>
          <a:lstStyle/>
          <a:p>
            <a:pPr algn="just">
              <a:lnSpc>
                <a:spcPts val="3240"/>
              </a:lnSpc>
            </a:pPr>
            <a:r>
              <a:rPr lang="en-US" sz="2700">
                <a:solidFill>
                  <a:srgbClr val="000000"/>
                </a:solidFill>
                <a:latin typeface="Poppins"/>
                <a:ea typeface="Poppins"/>
                <a:cs typeface="Poppins"/>
                <a:sym typeface="Poppins"/>
              </a:rPr>
              <a:t>Data Description:- </a:t>
            </a:r>
          </a:p>
        </p:txBody>
      </p:sp>
      <p:sp>
        <p:nvSpPr>
          <p:cNvPr id="13" name="TextBox 13"/>
          <p:cNvSpPr txBox="1"/>
          <p:nvPr/>
        </p:nvSpPr>
        <p:spPr>
          <a:xfrm>
            <a:off x="1028700" y="4798180"/>
            <a:ext cx="10450643" cy="3714750"/>
          </a:xfrm>
          <a:prstGeom prst="rect">
            <a:avLst/>
          </a:prstGeom>
        </p:spPr>
        <p:txBody>
          <a:bodyPr lIns="0" tIns="0" rIns="0" bIns="0" rtlCol="0" anchor="t">
            <a:spAutoFit/>
          </a:bodyPr>
          <a:lstStyle/>
          <a:p>
            <a:pPr algn="just">
              <a:lnSpc>
                <a:spcPts val="3240"/>
              </a:lnSpc>
            </a:pPr>
            <a:r>
              <a:rPr lang="en-US" sz="2700" b="1">
                <a:solidFill>
                  <a:srgbClr val="000000"/>
                </a:solidFill>
                <a:latin typeface="Poppins Bold"/>
                <a:ea typeface="Poppins Bold"/>
                <a:cs typeface="Poppins Bold"/>
                <a:sym typeface="Poppins Bold"/>
              </a:rPr>
              <a:t>Total Quantity Sold: </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Mean: 2.99 units</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 Standard Deviation: 1.41 units</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 Range: 1 to 5 units</a:t>
            </a:r>
          </a:p>
          <a:p>
            <a:pPr algn="just">
              <a:lnSpc>
                <a:spcPts val="3240"/>
              </a:lnSpc>
            </a:pPr>
            <a:endParaRPr lang="en-US" sz="2700">
              <a:solidFill>
                <a:srgbClr val="000000"/>
              </a:solidFill>
              <a:latin typeface="Poppins"/>
              <a:ea typeface="Poppins"/>
              <a:cs typeface="Poppins"/>
              <a:sym typeface="Poppins"/>
            </a:endParaRPr>
          </a:p>
          <a:p>
            <a:pPr algn="just">
              <a:lnSpc>
                <a:spcPts val="3240"/>
              </a:lnSpc>
            </a:pPr>
            <a:r>
              <a:rPr lang="en-US" sz="2700" b="1">
                <a:solidFill>
                  <a:srgbClr val="000000"/>
                </a:solidFill>
                <a:latin typeface="Poppins Bold"/>
                <a:ea typeface="Poppins Bold"/>
                <a:cs typeface="Poppins Bold"/>
                <a:sym typeface="Poppins Bold"/>
              </a:rPr>
              <a:t> Total Sales:</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 Mean: $925.12 </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Standard Deviation: $1333.17 </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Range: -$3.69 to $8248.32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58749">
            <a:off x="17082974" y="-2506474"/>
            <a:ext cx="3086100" cy="6549888"/>
            <a:chOff x="0" y="0"/>
            <a:chExt cx="812800" cy="1725074"/>
          </a:xfrm>
        </p:grpSpPr>
        <p:sp>
          <p:nvSpPr>
            <p:cNvPr id="4" name="Freeform 4"/>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269BBB"/>
            </a:solidFill>
          </p:spPr>
          <p:txBody>
            <a:bodyPr/>
            <a:lstStyle/>
            <a:p>
              <a:endParaRPr lang="ar-SA"/>
            </a:p>
          </p:txBody>
        </p:sp>
        <p:sp>
          <p:nvSpPr>
            <p:cNvPr id="5" name="TextBox 5"/>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58749">
            <a:off x="17297286" y="-3060632"/>
            <a:ext cx="3086100" cy="6549888"/>
            <a:chOff x="0" y="0"/>
            <a:chExt cx="812800" cy="1725074"/>
          </a:xfrm>
        </p:grpSpPr>
        <p:sp>
          <p:nvSpPr>
            <p:cNvPr id="7" name="Freeform 7"/>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8" name="TextBox 8"/>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826706" y="3155950"/>
            <a:ext cx="12530617" cy="6676469"/>
          </a:xfrm>
          <a:custGeom>
            <a:avLst/>
            <a:gdLst/>
            <a:ahLst/>
            <a:cxnLst/>
            <a:rect l="l" t="t" r="r" b="b"/>
            <a:pathLst>
              <a:path w="12530617" h="6676469">
                <a:moveTo>
                  <a:pt x="0" y="0"/>
                </a:moveTo>
                <a:lnTo>
                  <a:pt x="12530617" y="0"/>
                </a:lnTo>
                <a:lnTo>
                  <a:pt x="12530617" y="6676469"/>
                </a:lnTo>
                <a:lnTo>
                  <a:pt x="0" y="6676469"/>
                </a:lnTo>
                <a:lnTo>
                  <a:pt x="0" y="0"/>
                </a:lnTo>
                <a:close/>
              </a:path>
            </a:pathLst>
          </a:custGeom>
          <a:blipFill>
            <a:blip r:embed="rId4"/>
            <a:stretch>
              <a:fillRect/>
            </a:stretch>
          </a:blipFill>
        </p:spPr>
        <p:txBody>
          <a:bodyPr/>
          <a:lstStyle/>
          <a:p>
            <a:endParaRPr lang="ar-SA"/>
          </a:p>
        </p:txBody>
      </p:sp>
      <p:sp>
        <p:nvSpPr>
          <p:cNvPr id="10" name="TextBox 10"/>
          <p:cNvSpPr txBox="1"/>
          <p:nvPr/>
        </p:nvSpPr>
        <p:spPr>
          <a:xfrm>
            <a:off x="1028700" y="1955800"/>
            <a:ext cx="12847614"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Total Sales Over Time: The time series plot shows how the total sales have fluctuated over the recorded period.</a:t>
            </a:r>
          </a:p>
        </p:txBody>
      </p:sp>
      <p:sp>
        <p:nvSpPr>
          <p:cNvPr id="11" name="TextBox 11"/>
          <p:cNvSpPr txBox="1"/>
          <p:nvPr/>
        </p:nvSpPr>
        <p:spPr>
          <a:xfrm>
            <a:off x="1028700" y="990600"/>
            <a:ext cx="10027723" cy="638175"/>
          </a:xfrm>
          <a:prstGeom prst="rect">
            <a:avLst/>
          </a:prstGeom>
        </p:spPr>
        <p:txBody>
          <a:bodyPr lIns="0" tIns="0" rIns="0" bIns="0" rtlCol="0" anchor="t">
            <a:spAutoFit/>
          </a:bodyPr>
          <a:lstStyle/>
          <a:p>
            <a:pPr algn="l">
              <a:lnSpc>
                <a:spcPts val="4799"/>
              </a:lnSpc>
            </a:pPr>
            <a:r>
              <a:rPr lang="en-US" sz="3999" b="1">
                <a:solidFill>
                  <a:srgbClr val="000000"/>
                </a:solidFill>
                <a:latin typeface="Poppins Bold"/>
                <a:ea typeface="Poppins Bold"/>
                <a:cs typeface="Poppins Bold"/>
                <a:sym typeface="Poppins Bold"/>
              </a:rPr>
              <a:t>Exploratory Data Analysis (EDA)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58749">
            <a:off x="17082974" y="-2506474"/>
            <a:ext cx="3086100" cy="6549888"/>
            <a:chOff x="0" y="0"/>
            <a:chExt cx="812800" cy="1725074"/>
          </a:xfrm>
        </p:grpSpPr>
        <p:sp>
          <p:nvSpPr>
            <p:cNvPr id="4" name="Freeform 4"/>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269BBB"/>
            </a:solidFill>
          </p:spPr>
          <p:txBody>
            <a:bodyPr/>
            <a:lstStyle/>
            <a:p>
              <a:endParaRPr lang="ar-SA"/>
            </a:p>
          </p:txBody>
        </p:sp>
        <p:sp>
          <p:nvSpPr>
            <p:cNvPr id="5" name="TextBox 5"/>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58749">
            <a:off x="17297286" y="-3060632"/>
            <a:ext cx="3086100" cy="6549888"/>
            <a:chOff x="0" y="0"/>
            <a:chExt cx="812800" cy="1725074"/>
          </a:xfrm>
        </p:grpSpPr>
        <p:sp>
          <p:nvSpPr>
            <p:cNvPr id="7" name="Freeform 7"/>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8" name="TextBox 8"/>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609459" y="3316167"/>
            <a:ext cx="8533710" cy="4714875"/>
          </a:xfrm>
          <a:custGeom>
            <a:avLst/>
            <a:gdLst/>
            <a:ahLst/>
            <a:cxnLst/>
            <a:rect l="l" t="t" r="r" b="b"/>
            <a:pathLst>
              <a:path w="8533710" h="4714875">
                <a:moveTo>
                  <a:pt x="0" y="0"/>
                </a:moveTo>
                <a:lnTo>
                  <a:pt x="8533710" y="0"/>
                </a:lnTo>
                <a:lnTo>
                  <a:pt x="8533710" y="4714875"/>
                </a:lnTo>
                <a:lnTo>
                  <a:pt x="0" y="4714875"/>
                </a:lnTo>
                <a:lnTo>
                  <a:pt x="0" y="0"/>
                </a:lnTo>
                <a:close/>
              </a:path>
            </a:pathLst>
          </a:custGeom>
          <a:blipFill>
            <a:blip r:embed="rId4"/>
            <a:stretch>
              <a:fillRect/>
            </a:stretch>
          </a:blipFill>
        </p:spPr>
        <p:txBody>
          <a:bodyPr/>
          <a:lstStyle/>
          <a:p>
            <a:endParaRPr lang="ar-SA"/>
          </a:p>
        </p:txBody>
      </p:sp>
      <p:sp>
        <p:nvSpPr>
          <p:cNvPr id="10" name="TextBox 10"/>
          <p:cNvSpPr txBox="1"/>
          <p:nvPr/>
        </p:nvSpPr>
        <p:spPr>
          <a:xfrm>
            <a:off x="1028700" y="1955800"/>
            <a:ext cx="12847614"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Total Sales by Product: A bar chart displays the cumulative sales for each product, helping identify the best-selling products.</a:t>
            </a:r>
          </a:p>
        </p:txBody>
      </p:sp>
      <p:sp>
        <p:nvSpPr>
          <p:cNvPr id="11" name="TextBox 11"/>
          <p:cNvSpPr txBox="1"/>
          <p:nvPr/>
        </p:nvSpPr>
        <p:spPr>
          <a:xfrm>
            <a:off x="1028700" y="990600"/>
            <a:ext cx="10027723" cy="638175"/>
          </a:xfrm>
          <a:prstGeom prst="rect">
            <a:avLst/>
          </a:prstGeom>
        </p:spPr>
        <p:txBody>
          <a:bodyPr lIns="0" tIns="0" rIns="0" bIns="0" rtlCol="0" anchor="t">
            <a:spAutoFit/>
          </a:bodyPr>
          <a:lstStyle/>
          <a:p>
            <a:pPr algn="l">
              <a:lnSpc>
                <a:spcPts val="4799"/>
              </a:lnSpc>
            </a:pPr>
            <a:r>
              <a:rPr lang="en-US" sz="3999" b="1">
                <a:solidFill>
                  <a:srgbClr val="000000"/>
                </a:solidFill>
                <a:latin typeface="Poppins Bold"/>
                <a:ea typeface="Poppins Bold"/>
                <a:cs typeface="Poppins Bold"/>
                <a:sym typeface="Poppins Bold"/>
              </a:rPr>
              <a:t>Exploratory Data Analysis (EDA) </a:t>
            </a:r>
          </a:p>
        </p:txBody>
      </p:sp>
      <p:sp>
        <p:nvSpPr>
          <p:cNvPr id="12" name="TextBox 12"/>
          <p:cNvSpPr txBox="1"/>
          <p:nvPr/>
        </p:nvSpPr>
        <p:spPr>
          <a:xfrm>
            <a:off x="1028700" y="3287592"/>
            <a:ext cx="12847614" cy="438150"/>
          </a:xfrm>
          <a:prstGeom prst="rect">
            <a:avLst/>
          </a:prstGeom>
        </p:spPr>
        <p:txBody>
          <a:bodyPr lIns="0" tIns="0" rIns="0" bIns="0" rtlCol="0" anchor="t">
            <a:spAutoFit/>
          </a:bodyPr>
          <a:lstStyle/>
          <a:p>
            <a:pPr algn="just">
              <a:lnSpc>
                <a:spcPts val="3240"/>
              </a:lnSpc>
            </a:pPr>
            <a:r>
              <a:rPr lang="en-US" sz="2700" b="1">
                <a:solidFill>
                  <a:srgbClr val="000000"/>
                </a:solidFill>
                <a:latin typeface="Poppins Bold"/>
                <a:ea typeface="Poppins Bold"/>
                <a:cs typeface="Poppins Bold"/>
                <a:sym typeface="Poppins Bold"/>
              </a:rPr>
              <a:t>Top-Selling Products: </a:t>
            </a:r>
          </a:p>
        </p:txBody>
      </p:sp>
      <p:sp>
        <p:nvSpPr>
          <p:cNvPr id="13" name="TextBox 13"/>
          <p:cNvSpPr txBox="1"/>
          <p:nvPr/>
        </p:nvSpPr>
        <p:spPr>
          <a:xfrm>
            <a:off x="1032015" y="3831371"/>
            <a:ext cx="8111985"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Camera followed closely by Smartwatch and Smartphone. </a:t>
            </a:r>
          </a:p>
        </p:txBody>
      </p:sp>
      <p:sp>
        <p:nvSpPr>
          <p:cNvPr id="14" name="TextBox 14"/>
          <p:cNvSpPr txBox="1"/>
          <p:nvPr/>
        </p:nvSpPr>
        <p:spPr>
          <a:xfrm>
            <a:off x="1028700" y="4784725"/>
            <a:ext cx="12847614" cy="438150"/>
          </a:xfrm>
          <a:prstGeom prst="rect">
            <a:avLst/>
          </a:prstGeom>
        </p:spPr>
        <p:txBody>
          <a:bodyPr lIns="0" tIns="0" rIns="0" bIns="0" rtlCol="0" anchor="t">
            <a:spAutoFit/>
          </a:bodyPr>
          <a:lstStyle/>
          <a:p>
            <a:pPr algn="just">
              <a:lnSpc>
                <a:spcPts val="3240"/>
              </a:lnSpc>
            </a:pPr>
            <a:r>
              <a:rPr lang="en-US" sz="2700" b="1">
                <a:solidFill>
                  <a:srgbClr val="000000"/>
                </a:solidFill>
                <a:latin typeface="Poppins Bold"/>
                <a:ea typeface="Poppins Bold"/>
                <a:cs typeface="Poppins Bold"/>
                <a:sym typeface="Poppins Bold"/>
              </a:rPr>
              <a:t>Middle-Tier Products: </a:t>
            </a:r>
          </a:p>
        </p:txBody>
      </p:sp>
      <p:sp>
        <p:nvSpPr>
          <p:cNvPr id="15" name="TextBox 15"/>
          <p:cNvSpPr txBox="1"/>
          <p:nvPr/>
        </p:nvSpPr>
        <p:spPr>
          <a:xfrm>
            <a:off x="679142" y="5318125"/>
            <a:ext cx="8086964" cy="166687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Products like Vacuum Cleaner, Blender, Cookware They still contribute a fair amount but lag behind the top electronic item</a:t>
            </a:r>
          </a:p>
        </p:txBody>
      </p:sp>
      <p:sp>
        <p:nvSpPr>
          <p:cNvPr id="16" name="TextBox 16"/>
          <p:cNvSpPr txBox="1"/>
          <p:nvPr/>
        </p:nvSpPr>
        <p:spPr>
          <a:xfrm>
            <a:off x="1028700" y="7080250"/>
            <a:ext cx="12847614" cy="438150"/>
          </a:xfrm>
          <a:prstGeom prst="rect">
            <a:avLst/>
          </a:prstGeom>
        </p:spPr>
        <p:txBody>
          <a:bodyPr lIns="0" tIns="0" rIns="0" bIns="0" rtlCol="0" anchor="t">
            <a:spAutoFit/>
          </a:bodyPr>
          <a:lstStyle/>
          <a:p>
            <a:pPr algn="just">
              <a:lnSpc>
                <a:spcPts val="3240"/>
              </a:lnSpc>
            </a:pPr>
            <a:r>
              <a:rPr lang="en-US" sz="2700" b="1">
                <a:solidFill>
                  <a:srgbClr val="000000"/>
                </a:solidFill>
                <a:latin typeface="Poppins Bold"/>
                <a:ea typeface="Poppins Bold"/>
                <a:cs typeface="Poppins Bold"/>
                <a:sym typeface="Poppins Bold"/>
              </a:rPr>
              <a:t>Least-Selling Products: </a:t>
            </a:r>
          </a:p>
        </p:txBody>
      </p:sp>
      <p:sp>
        <p:nvSpPr>
          <p:cNvPr id="17" name="TextBox 17"/>
          <p:cNvSpPr txBox="1"/>
          <p:nvPr/>
        </p:nvSpPr>
        <p:spPr>
          <a:xfrm>
            <a:off x="1032015" y="7842250"/>
            <a:ext cx="8111985"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The least-selling products are NonFiction, Fiction, Science, and Biography books,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99587" flipH="1" flipV="1">
            <a:off x="-4812533" y="5261406"/>
            <a:ext cx="12862869" cy="7749879"/>
          </a:xfrm>
          <a:custGeom>
            <a:avLst/>
            <a:gdLst/>
            <a:ahLst/>
            <a:cxnLst/>
            <a:rect l="l" t="t" r="r" b="b"/>
            <a:pathLst>
              <a:path w="12862869" h="7749879">
                <a:moveTo>
                  <a:pt x="12862869" y="7749879"/>
                </a:moveTo>
                <a:lnTo>
                  <a:pt x="0" y="7749879"/>
                </a:lnTo>
                <a:lnTo>
                  <a:pt x="0" y="0"/>
                </a:lnTo>
                <a:lnTo>
                  <a:pt x="12862869" y="0"/>
                </a:lnTo>
                <a:lnTo>
                  <a:pt x="12862869"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58749">
            <a:off x="17082974" y="-2506474"/>
            <a:ext cx="3086100" cy="6549888"/>
            <a:chOff x="0" y="0"/>
            <a:chExt cx="812800" cy="1725074"/>
          </a:xfrm>
        </p:grpSpPr>
        <p:sp>
          <p:nvSpPr>
            <p:cNvPr id="4" name="Freeform 4"/>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269BBB"/>
            </a:solidFill>
          </p:spPr>
          <p:txBody>
            <a:bodyPr/>
            <a:lstStyle/>
            <a:p>
              <a:endParaRPr lang="ar-SA"/>
            </a:p>
          </p:txBody>
        </p:sp>
        <p:sp>
          <p:nvSpPr>
            <p:cNvPr id="5" name="TextBox 5"/>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58749">
            <a:off x="17297286" y="-3060632"/>
            <a:ext cx="3086100" cy="6549888"/>
            <a:chOff x="0" y="0"/>
            <a:chExt cx="812800" cy="1725074"/>
          </a:xfrm>
        </p:grpSpPr>
        <p:sp>
          <p:nvSpPr>
            <p:cNvPr id="7" name="Freeform 7"/>
            <p:cNvSpPr/>
            <p:nvPr/>
          </p:nvSpPr>
          <p:spPr>
            <a:xfrm>
              <a:off x="0" y="0"/>
              <a:ext cx="812800" cy="1725074"/>
            </a:xfrm>
            <a:custGeom>
              <a:avLst/>
              <a:gdLst/>
              <a:ahLst/>
              <a:cxnLst/>
              <a:rect l="l" t="t" r="r" b="b"/>
              <a:pathLst>
                <a:path w="812800" h="1725074">
                  <a:moveTo>
                    <a:pt x="0" y="0"/>
                  </a:moveTo>
                  <a:lnTo>
                    <a:pt x="812800" y="0"/>
                  </a:lnTo>
                  <a:lnTo>
                    <a:pt x="812800" y="1725074"/>
                  </a:lnTo>
                  <a:lnTo>
                    <a:pt x="0" y="1725074"/>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8" name="TextBox 8"/>
            <p:cNvSpPr txBox="1"/>
            <p:nvPr/>
          </p:nvSpPr>
          <p:spPr>
            <a:xfrm>
              <a:off x="0" y="-57150"/>
              <a:ext cx="812800" cy="17822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4000" y="3689468"/>
            <a:ext cx="8660900" cy="4449537"/>
          </a:xfrm>
          <a:custGeom>
            <a:avLst/>
            <a:gdLst/>
            <a:ahLst/>
            <a:cxnLst/>
            <a:rect l="l" t="t" r="r" b="b"/>
            <a:pathLst>
              <a:path w="8660900" h="4449537">
                <a:moveTo>
                  <a:pt x="0" y="0"/>
                </a:moveTo>
                <a:lnTo>
                  <a:pt x="8660900" y="0"/>
                </a:lnTo>
                <a:lnTo>
                  <a:pt x="8660900" y="4449537"/>
                </a:lnTo>
                <a:lnTo>
                  <a:pt x="0" y="4449537"/>
                </a:lnTo>
                <a:lnTo>
                  <a:pt x="0" y="0"/>
                </a:lnTo>
                <a:close/>
              </a:path>
            </a:pathLst>
          </a:custGeom>
          <a:blipFill>
            <a:blip r:embed="rId4"/>
            <a:stretch>
              <a:fillRect/>
            </a:stretch>
          </a:blipFill>
        </p:spPr>
        <p:txBody>
          <a:bodyPr/>
          <a:lstStyle/>
          <a:p>
            <a:endParaRPr lang="ar-SA"/>
          </a:p>
        </p:txBody>
      </p:sp>
      <p:sp>
        <p:nvSpPr>
          <p:cNvPr id="10" name="TextBox 10"/>
          <p:cNvSpPr txBox="1"/>
          <p:nvPr/>
        </p:nvSpPr>
        <p:spPr>
          <a:xfrm>
            <a:off x="1028700" y="1955800"/>
            <a:ext cx="12847614" cy="847725"/>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Total Quantity Sold by Product: This chart shows the total units sold for each product, giving a clearer picture of product popularity.</a:t>
            </a:r>
          </a:p>
        </p:txBody>
      </p:sp>
      <p:sp>
        <p:nvSpPr>
          <p:cNvPr id="11" name="TextBox 11"/>
          <p:cNvSpPr txBox="1"/>
          <p:nvPr/>
        </p:nvSpPr>
        <p:spPr>
          <a:xfrm>
            <a:off x="1028700" y="990600"/>
            <a:ext cx="10027723" cy="638175"/>
          </a:xfrm>
          <a:prstGeom prst="rect">
            <a:avLst/>
          </a:prstGeom>
        </p:spPr>
        <p:txBody>
          <a:bodyPr lIns="0" tIns="0" rIns="0" bIns="0" rtlCol="0" anchor="t">
            <a:spAutoFit/>
          </a:bodyPr>
          <a:lstStyle/>
          <a:p>
            <a:pPr algn="l">
              <a:lnSpc>
                <a:spcPts val="4799"/>
              </a:lnSpc>
            </a:pPr>
            <a:r>
              <a:rPr lang="en-US" sz="3999" b="1">
                <a:solidFill>
                  <a:srgbClr val="000000"/>
                </a:solidFill>
                <a:latin typeface="Poppins Bold"/>
                <a:ea typeface="Poppins Bold"/>
                <a:cs typeface="Poppins Bold"/>
                <a:sym typeface="Poppins Bold"/>
              </a:rPr>
              <a:t>Exploratory Data Analysis (EDA) </a:t>
            </a:r>
          </a:p>
        </p:txBody>
      </p:sp>
      <p:sp>
        <p:nvSpPr>
          <p:cNvPr id="12" name="TextBox 12"/>
          <p:cNvSpPr txBox="1"/>
          <p:nvPr/>
        </p:nvSpPr>
        <p:spPr>
          <a:xfrm>
            <a:off x="1032015" y="3556000"/>
            <a:ext cx="7346286" cy="1257300"/>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Top Quantity Sellers: Products like Fragrance, Non-Fiction, and Makeup lead in total units sold,</a:t>
            </a:r>
          </a:p>
        </p:txBody>
      </p:sp>
      <p:sp>
        <p:nvSpPr>
          <p:cNvPr id="13" name="TextBox 13"/>
          <p:cNvSpPr txBox="1"/>
          <p:nvPr/>
        </p:nvSpPr>
        <p:spPr>
          <a:xfrm>
            <a:off x="1032015" y="5271299"/>
            <a:ext cx="6194083" cy="1257300"/>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Moderate Sellers: Electronics like Smartwatch, Smartphone, and Headphones</a:t>
            </a:r>
          </a:p>
        </p:txBody>
      </p:sp>
      <p:sp>
        <p:nvSpPr>
          <p:cNvPr id="14" name="TextBox 14"/>
          <p:cNvSpPr txBox="1"/>
          <p:nvPr/>
        </p:nvSpPr>
        <p:spPr>
          <a:xfrm>
            <a:off x="1032015" y="7142961"/>
            <a:ext cx="7346286" cy="1257300"/>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Lower Volume: Products such as Cookware Set, Microwave, and Biography have lower quantities sold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281029" flipH="1">
            <a:off x="-5402734" y="-3140118"/>
            <a:ext cx="12862869" cy="7749879"/>
          </a:xfrm>
          <a:custGeom>
            <a:avLst/>
            <a:gdLst/>
            <a:ahLst/>
            <a:cxnLst/>
            <a:rect l="l" t="t" r="r" b="b"/>
            <a:pathLst>
              <a:path w="12862869" h="7749879">
                <a:moveTo>
                  <a:pt x="12862868" y="0"/>
                </a:moveTo>
                <a:lnTo>
                  <a:pt x="0" y="0"/>
                </a:lnTo>
                <a:lnTo>
                  <a:pt x="0" y="7749878"/>
                </a:lnTo>
                <a:lnTo>
                  <a:pt x="12862868" y="7749878"/>
                </a:lnTo>
                <a:lnTo>
                  <a:pt x="128628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63628">
            <a:off x="12884784" y="-1138377"/>
            <a:ext cx="8378079" cy="17629616"/>
            <a:chOff x="0" y="0"/>
            <a:chExt cx="2206572" cy="4643191"/>
          </a:xfrm>
        </p:grpSpPr>
        <p:sp>
          <p:nvSpPr>
            <p:cNvPr id="4" name="Freeform 4"/>
            <p:cNvSpPr/>
            <p:nvPr/>
          </p:nvSpPr>
          <p:spPr>
            <a:xfrm>
              <a:off x="0" y="0"/>
              <a:ext cx="2206572" cy="4643191"/>
            </a:xfrm>
            <a:custGeom>
              <a:avLst/>
              <a:gdLst/>
              <a:ahLst/>
              <a:cxnLst/>
              <a:rect l="l" t="t" r="r" b="b"/>
              <a:pathLst>
                <a:path w="2206572" h="4643191">
                  <a:moveTo>
                    <a:pt x="0" y="0"/>
                  </a:moveTo>
                  <a:lnTo>
                    <a:pt x="2206572" y="0"/>
                  </a:lnTo>
                  <a:lnTo>
                    <a:pt x="2206572" y="4643191"/>
                  </a:lnTo>
                  <a:lnTo>
                    <a:pt x="0" y="4643191"/>
                  </a:lnTo>
                  <a:close/>
                </a:path>
              </a:pathLst>
            </a:custGeom>
            <a:solidFill>
              <a:srgbClr val="0E6B84"/>
            </a:solidFill>
          </p:spPr>
          <p:txBody>
            <a:bodyPr/>
            <a:lstStyle/>
            <a:p>
              <a:endParaRPr lang="ar-SA"/>
            </a:p>
          </p:txBody>
        </p:sp>
        <p:sp>
          <p:nvSpPr>
            <p:cNvPr id="5" name="TextBox 5"/>
            <p:cNvSpPr txBox="1"/>
            <p:nvPr/>
          </p:nvSpPr>
          <p:spPr>
            <a:xfrm>
              <a:off x="0" y="-57150"/>
              <a:ext cx="2206572" cy="470034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77675">
            <a:off x="15540396" y="-3508750"/>
            <a:ext cx="5875076" cy="8731040"/>
            <a:chOff x="0" y="0"/>
            <a:chExt cx="1547345" cy="2299533"/>
          </a:xfrm>
        </p:grpSpPr>
        <p:sp>
          <p:nvSpPr>
            <p:cNvPr id="7" name="Freeform 7"/>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269BBB"/>
            </a:solidFill>
          </p:spPr>
          <p:txBody>
            <a:bodyPr/>
            <a:lstStyle/>
            <a:p>
              <a:endParaRPr lang="ar-SA"/>
            </a:p>
          </p:txBody>
        </p:sp>
        <p:sp>
          <p:nvSpPr>
            <p:cNvPr id="8" name="TextBox 8"/>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766724">
            <a:off x="10096837" y="-8092502"/>
            <a:ext cx="5875076" cy="8731040"/>
            <a:chOff x="0" y="0"/>
            <a:chExt cx="1547345" cy="2299533"/>
          </a:xfrm>
        </p:grpSpPr>
        <p:sp>
          <p:nvSpPr>
            <p:cNvPr id="10" name="Freeform 10"/>
            <p:cNvSpPr/>
            <p:nvPr/>
          </p:nvSpPr>
          <p:spPr>
            <a:xfrm>
              <a:off x="0" y="0"/>
              <a:ext cx="1547345" cy="2299533"/>
            </a:xfrm>
            <a:custGeom>
              <a:avLst/>
              <a:gdLst/>
              <a:ahLst/>
              <a:cxnLst/>
              <a:rect l="l" t="t" r="r" b="b"/>
              <a:pathLst>
                <a:path w="1547345" h="2299533">
                  <a:moveTo>
                    <a:pt x="0" y="0"/>
                  </a:moveTo>
                  <a:lnTo>
                    <a:pt x="1547345" y="0"/>
                  </a:lnTo>
                  <a:lnTo>
                    <a:pt x="1547345" y="2299533"/>
                  </a:lnTo>
                  <a:lnTo>
                    <a:pt x="0" y="2299533"/>
                  </a:lnTo>
                  <a:close/>
                </a:path>
              </a:pathLst>
            </a:custGeom>
            <a:solidFill>
              <a:srgbClr val="0E6B84"/>
            </a:solidFill>
          </p:spPr>
          <p:txBody>
            <a:bodyPr/>
            <a:lstStyle/>
            <a:p>
              <a:endParaRPr lang="ar-SA"/>
            </a:p>
          </p:txBody>
        </p:sp>
        <p:sp>
          <p:nvSpPr>
            <p:cNvPr id="11" name="TextBox 11"/>
            <p:cNvSpPr txBox="1"/>
            <p:nvPr/>
          </p:nvSpPr>
          <p:spPr>
            <a:xfrm>
              <a:off x="0" y="-57150"/>
              <a:ext cx="1547345" cy="235668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213597" y="3632328"/>
            <a:ext cx="12032615" cy="1282722"/>
          </a:xfrm>
          <a:custGeom>
            <a:avLst/>
            <a:gdLst/>
            <a:ahLst/>
            <a:cxnLst/>
            <a:rect l="l" t="t" r="r" b="b"/>
            <a:pathLst>
              <a:path w="12032615" h="1282722">
                <a:moveTo>
                  <a:pt x="0" y="0"/>
                </a:moveTo>
                <a:lnTo>
                  <a:pt x="12032615" y="0"/>
                </a:lnTo>
                <a:lnTo>
                  <a:pt x="12032615" y="1282722"/>
                </a:lnTo>
                <a:lnTo>
                  <a:pt x="0" y="1282722"/>
                </a:lnTo>
                <a:lnTo>
                  <a:pt x="0" y="0"/>
                </a:lnTo>
                <a:close/>
              </a:path>
            </a:pathLst>
          </a:custGeom>
          <a:blipFill>
            <a:blip r:embed="rId4"/>
            <a:stretch>
              <a:fillRect/>
            </a:stretch>
          </a:blipFill>
        </p:spPr>
        <p:txBody>
          <a:bodyPr/>
          <a:lstStyle/>
          <a:p>
            <a:endParaRPr lang="ar-SA"/>
          </a:p>
        </p:txBody>
      </p:sp>
      <p:sp>
        <p:nvSpPr>
          <p:cNvPr id="13" name="Freeform 13"/>
          <p:cNvSpPr/>
          <p:nvPr/>
        </p:nvSpPr>
        <p:spPr>
          <a:xfrm>
            <a:off x="9585266" y="5334150"/>
            <a:ext cx="4013680" cy="4626720"/>
          </a:xfrm>
          <a:custGeom>
            <a:avLst/>
            <a:gdLst/>
            <a:ahLst/>
            <a:cxnLst/>
            <a:rect l="l" t="t" r="r" b="b"/>
            <a:pathLst>
              <a:path w="4013680" h="4626720">
                <a:moveTo>
                  <a:pt x="0" y="0"/>
                </a:moveTo>
                <a:lnTo>
                  <a:pt x="4013680" y="0"/>
                </a:lnTo>
                <a:lnTo>
                  <a:pt x="4013680" y="4626720"/>
                </a:lnTo>
                <a:lnTo>
                  <a:pt x="0" y="4626720"/>
                </a:lnTo>
                <a:lnTo>
                  <a:pt x="0" y="0"/>
                </a:lnTo>
                <a:close/>
              </a:path>
            </a:pathLst>
          </a:custGeom>
          <a:blipFill>
            <a:blip r:embed="rId5"/>
            <a:stretch>
              <a:fillRect/>
            </a:stretch>
          </a:blipFill>
        </p:spPr>
        <p:txBody>
          <a:bodyPr/>
          <a:lstStyle/>
          <a:p>
            <a:endParaRPr lang="ar-SA"/>
          </a:p>
        </p:txBody>
      </p:sp>
      <p:sp>
        <p:nvSpPr>
          <p:cNvPr id="14" name="TextBox 14"/>
          <p:cNvSpPr txBox="1"/>
          <p:nvPr/>
        </p:nvSpPr>
        <p:spPr>
          <a:xfrm>
            <a:off x="1028700" y="2083239"/>
            <a:ext cx="11667454" cy="1133475"/>
          </a:xfrm>
          <a:prstGeom prst="rect">
            <a:avLst/>
          </a:prstGeom>
        </p:spPr>
        <p:txBody>
          <a:bodyPr lIns="0" tIns="0" rIns="0" bIns="0" rtlCol="0" anchor="t">
            <a:spAutoFit/>
          </a:bodyPr>
          <a:lstStyle/>
          <a:p>
            <a:pPr marL="539749" lvl="1" indent="-269875" algn="just">
              <a:lnSpc>
                <a:spcPts val="2999"/>
              </a:lnSpc>
              <a:buFont typeface="Arial"/>
              <a:buChar char="•"/>
            </a:pPr>
            <a:r>
              <a:rPr lang="en-US" sz="2499">
                <a:solidFill>
                  <a:srgbClr val="000000"/>
                </a:solidFill>
                <a:latin typeface="Poppins"/>
                <a:ea typeface="Poppins"/>
                <a:cs typeface="Poppins"/>
                <a:sym typeface="Poppins"/>
              </a:rPr>
              <a:t>Converted transaction_date to a datetime format. </a:t>
            </a:r>
          </a:p>
          <a:p>
            <a:pPr marL="539749" lvl="1" indent="-269875" algn="just">
              <a:lnSpc>
                <a:spcPts val="2999"/>
              </a:lnSpc>
              <a:buFont typeface="Arial"/>
              <a:buChar char="•"/>
            </a:pPr>
            <a:r>
              <a:rPr lang="en-US" sz="2499">
                <a:solidFill>
                  <a:srgbClr val="000000"/>
                </a:solidFill>
                <a:latin typeface="Poppins"/>
                <a:ea typeface="Poppins"/>
                <a:cs typeface="Poppins"/>
                <a:sym typeface="Poppins"/>
              </a:rPr>
              <a:t>Aggregated total sales by date and resampled the data to a monthly frequency to ensure consistency. </a:t>
            </a:r>
          </a:p>
        </p:txBody>
      </p:sp>
      <p:sp>
        <p:nvSpPr>
          <p:cNvPr id="15" name="TextBox 15"/>
          <p:cNvSpPr txBox="1"/>
          <p:nvPr/>
        </p:nvSpPr>
        <p:spPr>
          <a:xfrm>
            <a:off x="1028700" y="1054539"/>
            <a:ext cx="12402409" cy="809625"/>
          </a:xfrm>
          <a:prstGeom prst="rect">
            <a:avLst/>
          </a:prstGeom>
        </p:spPr>
        <p:txBody>
          <a:bodyPr lIns="0" tIns="0" rIns="0" bIns="0" rtlCol="0" anchor="t">
            <a:spAutoFit/>
          </a:bodyPr>
          <a:lstStyle/>
          <a:p>
            <a:pPr algn="l">
              <a:lnSpc>
                <a:spcPts val="6299"/>
              </a:lnSpc>
              <a:spcBef>
                <a:spcPct val="0"/>
              </a:spcBef>
            </a:pPr>
            <a:r>
              <a:rPr lang="en-US" sz="4500" b="1">
                <a:solidFill>
                  <a:srgbClr val="000000"/>
                </a:solidFill>
                <a:latin typeface="Poppins Bold"/>
                <a:ea typeface="Poppins Bold"/>
                <a:cs typeface="Poppins Bold"/>
                <a:sym typeface="Poppins Bold"/>
              </a:rPr>
              <a:t>Preparing Data for Forecasting </a:t>
            </a:r>
          </a:p>
        </p:txBody>
      </p:sp>
      <p:sp>
        <p:nvSpPr>
          <p:cNvPr id="16" name="TextBox 16"/>
          <p:cNvSpPr txBox="1"/>
          <p:nvPr/>
        </p:nvSpPr>
        <p:spPr>
          <a:xfrm>
            <a:off x="860863" y="6978675"/>
            <a:ext cx="12738083" cy="390525"/>
          </a:xfrm>
          <a:prstGeom prst="rect">
            <a:avLst/>
          </a:prstGeom>
        </p:spPr>
        <p:txBody>
          <a:bodyPr lIns="0" tIns="0" rIns="0" bIns="0" rtlCol="0" anchor="t">
            <a:spAutoFit/>
          </a:bodyPr>
          <a:lstStyle/>
          <a:p>
            <a:pPr marL="539749" lvl="1" indent="-269875" algn="just">
              <a:lnSpc>
                <a:spcPts val="2999"/>
              </a:lnSpc>
              <a:buFont typeface="Arial"/>
              <a:buChar char="•"/>
            </a:pPr>
            <a:r>
              <a:rPr lang="en-US" sz="2499">
                <a:solidFill>
                  <a:srgbClr val="000000"/>
                </a:solidFill>
                <a:latin typeface="Poppins"/>
                <a:ea typeface="Poppins"/>
                <a:cs typeface="Poppins"/>
                <a:sym typeface="Poppins"/>
              </a:rPr>
              <a:t>Final shape for the data is total sales by month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38223" flipV="1">
            <a:off x="10082799" y="5213452"/>
            <a:ext cx="12862869" cy="7749879"/>
          </a:xfrm>
          <a:custGeom>
            <a:avLst/>
            <a:gdLst/>
            <a:ahLst/>
            <a:cxnLst/>
            <a:rect l="l" t="t" r="r" b="b"/>
            <a:pathLst>
              <a:path w="12862869" h="7749879">
                <a:moveTo>
                  <a:pt x="0" y="7749879"/>
                </a:moveTo>
                <a:lnTo>
                  <a:pt x="12862869" y="7749879"/>
                </a:lnTo>
                <a:lnTo>
                  <a:pt x="12862869" y="0"/>
                </a:lnTo>
                <a:lnTo>
                  <a:pt x="0" y="0"/>
                </a:lnTo>
                <a:lnTo>
                  <a:pt x="0"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06386">
            <a:off x="-4957602" y="-5905752"/>
            <a:ext cx="6180658" cy="12487917"/>
            <a:chOff x="0" y="0"/>
            <a:chExt cx="1627828" cy="3288999"/>
          </a:xfrm>
        </p:grpSpPr>
        <p:sp>
          <p:nvSpPr>
            <p:cNvPr id="4" name="Freeform 4"/>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5" name="TextBox 5"/>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06386">
            <a:off x="-515541" y="-3521706"/>
            <a:ext cx="125097" cy="12487917"/>
            <a:chOff x="0" y="0"/>
            <a:chExt cx="32947" cy="3288999"/>
          </a:xfrm>
        </p:grpSpPr>
        <p:sp>
          <p:nvSpPr>
            <p:cNvPr id="7" name="Freeform 7"/>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8" name="TextBox 8"/>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65448" y="4079788"/>
            <a:ext cx="5824736" cy="6140611"/>
          </a:xfrm>
          <a:custGeom>
            <a:avLst/>
            <a:gdLst/>
            <a:ahLst/>
            <a:cxnLst/>
            <a:rect l="l" t="t" r="r" b="b"/>
            <a:pathLst>
              <a:path w="5824736" h="6140611">
                <a:moveTo>
                  <a:pt x="0" y="0"/>
                </a:moveTo>
                <a:lnTo>
                  <a:pt x="5824736" y="0"/>
                </a:lnTo>
                <a:lnTo>
                  <a:pt x="5824736" y="6140611"/>
                </a:lnTo>
                <a:lnTo>
                  <a:pt x="0" y="6140611"/>
                </a:lnTo>
                <a:lnTo>
                  <a:pt x="0" y="0"/>
                </a:lnTo>
                <a:close/>
              </a:path>
            </a:pathLst>
          </a:custGeom>
          <a:blipFill>
            <a:blip r:embed="rId4"/>
            <a:stretch>
              <a:fillRect/>
            </a:stretch>
          </a:blipFill>
        </p:spPr>
        <p:txBody>
          <a:bodyPr/>
          <a:lstStyle/>
          <a:p>
            <a:endParaRPr lang="ar-SA"/>
          </a:p>
        </p:txBody>
      </p:sp>
      <p:sp>
        <p:nvSpPr>
          <p:cNvPr id="10" name="Freeform 10"/>
          <p:cNvSpPr/>
          <p:nvPr/>
        </p:nvSpPr>
        <p:spPr>
          <a:xfrm>
            <a:off x="6390184" y="4706942"/>
            <a:ext cx="9442131" cy="4886303"/>
          </a:xfrm>
          <a:custGeom>
            <a:avLst/>
            <a:gdLst/>
            <a:ahLst/>
            <a:cxnLst/>
            <a:rect l="l" t="t" r="r" b="b"/>
            <a:pathLst>
              <a:path w="9442131" h="4886303">
                <a:moveTo>
                  <a:pt x="0" y="0"/>
                </a:moveTo>
                <a:lnTo>
                  <a:pt x="9442131" y="0"/>
                </a:lnTo>
                <a:lnTo>
                  <a:pt x="9442131" y="4886303"/>
                </a:lnTo>
                <a:lnTo>
                  <a:pt x="0" y="4886303"/>
                </a:lnTo>
                <a:lnTo>
                  <a:pt x="0" y="0"/>
                </a:lnTo>
                <a:close/>
              </a:path>
            </a:pathLst>
          </a:custGeom>
          <a:blipFill>
            <a:blip r:embed="rId5"/>
            <a:stretch>
              <a:fillRect/>
            </a:stretch>
          </a:blipFill>
        </p:spPr>
        <p:txBody>
          <a:bodyPr/>
          <a:lstStyle/>
          <a:p>
            <a:endParaRPr lang="ar-SA"/>
          </a:p>
        </p:txBody>
      </p:sp>
      <p:sp>
        <p:nvSpPr>
          <p:cNvPr id="11" name="TextBox 11"/>
          <p:cNvSpPr txBox="1"/>
          <p:nvPr/>
        </p:nvSpPr>
        <p:spPr>
          <a:xfrm>
            <a:off x="2545661" y="1546148"/>
            <a:ext cx="9545286" cy="438150"/>
          </a:xfrm>
          <a:prstGeom prst="rect">
            <a:avLst/>
          </a:prstGeom>
        </p:spPr>
        <p:txBody>
          <a:bodyPr lIns="0" tIns="0" rIns="0" bIns="0" rtlCol="0" anchor="t">
            <a:spAutoFit/>
          </a:bodyPr>
          <a:lstStyle/>
          <a:p>
            <a:pPr algn="just">
              <a:lnSpc>
                <a:spcPts val="3240"/>
              </a:lnSpc>
            </a:pPr>
            <a:r>
              <a:rPr lang="en-US" sz="2700" b="1">
                <a:solidFill>
                  <a:srgbClr val="000000"/>
                </a:solidFill>
                <a:latin typeface="Poppins Bold"/>
                <a:ea typeface="Poppins Bold"/>
                <a:cs typeface="Poppins Bold"/>
                <a:sym typeface="Poppins Bold"/>
              </a:rPr>
              <a:t>Model Selection: </a:t>
            </a:r>
          </a:p>
        </p:txBody>
      </p:sp>
      <p:sp>
        <p:nvSpPr>
          <p:cNvPr id="12" name="TextBox 12"/>
          <p:cNvSpPr txBox="1"/>
          <p:nvPr/>
        </p:nvSpPr>
        <p:spPr>
          <a:xfrm>
            <a:off x="4220487" y="690562"/>
            <a:ext cx="10959878" cy="638175"/>
          </a:xfrm>
          <a:prstGeom prst="rect">
            <a:avLst/>
          </a:prstGeom>
        </p:spPr>
        <p:txBody>
          <a:bodyPr lIns="0" tIns="0" rIns="0" bIns="0" rtlCol="0" anchor="t">
            <a:spAutoFit/>
          </a:bodyPr>
          <a:lstStyle/>
          <a:p>
            <a:pPr algn="r">
              <a:lnSpc>
                <a:spcPts val="4799"/>
              </a:lnSpc>
            </a:pPr>
            <a:r>
              <a:rPr lang="en-US" sz="3999" b="1">
                <a:solidFill>
                  <a:srgbClr val="000000"/>
                </a:solidFill>
                <a:latin typeface="Poppins Bold"/>
                <a:ea typeface="Poppins Bold"/>
                <a:cs typeface="Poppins Bold"/>
                <a:sym typeface="Poppins Bold"/>
              </a:rPr>
              <a:t>Sales Forecasting Using ARIMA Model </a:t>
            </a:r>
          </a:p>
        </p:txBody>
      </p:sp>
      <p:sp>
        <p:nvSpPr>
          <p:cNvPr id="13" name="TextBox 13"/>
          <p:cNvSpPr txBox="1"/>
          <p:nvPr/>
        </p:nvSpPr>
        <p:spPr>
          <a:xfrm>
            <a:off x="2746484" y="2061325"/>
            <a:ext cx="12795032" cy="1257300"/>
          </a:xfrm>
          <a:prstGeom prst="rect">
            <a:avLst/>
          </a:prstGeom>
        </p:spPr>
        <p:txBody>
          <a:bodyPr lIns="0" tIns="0" rIns="0" bIns="0" rtlCol="0" anchor="t">
            <a:spAutoFit/>
          </a:bodyPr>
          <a:lstStyle/>
          <a:p>
            <a:pPr marL="582932" lvl="1" indent="-291466" algn="just">
              <a:lnSpc>
                <a:spcPts val="3240"/>
              </a:lnSpc>
              <a:buFont typeface="Arial"/>
              <a:buChar char="•"/>
            </a:pPr>
            <a:r>
              <a:rPr lang="en-US" sz="2700">
                <a:solidFill>
                  <a:srgbClr val="000000"/>
                </a:solidFill>
                <a:latin typeface="Poppins"/>
                <a:ea typeface="Poppins"/>
                <a:cs typeface="Poppins"/>
                <a:sym typeface="Poppins"/>
              </a:rPr>
              <a:t>Trained the ARIMAmodel.</a:t>
            </a:r>
          </a:p>
          <a:p>
            <a:pPr marL="582932" lvl="1" indent="-291466" algn="just">
              <a:lnSpc>
                <a:spcPts val="3240"/>
              </a:lnSpc>
              <a:buFont typeface="Arial"/>
              <a:buChar char="•"/>
            </a:pPr>
            <a:r>
              <a:rPr lang="en-US" sz="2700">
                <a:solidFill>
                  <a:srgbClr val="000000"/>
                </a:solidFill>
                <a:latin typeface="Poppins"/>
                <a:ea typeface="Poppins"/>
                <a:cs typeface="Poppins"/>
                <a:sym typeface="Poppins"/>
              </a:rPr>
              <a:t> Forecasting: The model was used to forecast sales for the next 12 months, providing a projection of future sales based on historical data.</a:t>
            </a:r>
            <a:r>
              <a:rPr lang="en-US" sz="2700" b="1">
                <a:solidFill>
                  <a:srgbClr val="000000"/>
                </a:solidFill>
                <a:latin typeface="Poppins Bold"/>
                <a:ea typeface="Poppins Bold"/>
                <a:cs typeface="Poppins Bold"/>
                <a:sym typeface="Poppins Bold"/>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38223" flipV="1">
            <a:off x="10082799" y="5213452"/>
            <a:ext cx="12862869" cy="7749879"/>
          </a:xfrm>
          <a:custGeom>
            <a:avLst/>
            <a:gdLst/>
            <a:ahLst/>
            <a:cxnLst/>
            <a:rect l="l" t="t" r="r" b="b"/>
            <a:pathLst>
              <a:path w="12862869" h="7749879">
                <a:moveTo>
                  <a:pt x="0" y="7749879"/>
                </a:moveTo>
                <a:lnTo>
                  <a:pt x="12862869" y="7749879"/>
                </a:lnTo>
                <a:lnTo>
                  <a:pt x="12862869" y="0"/>
                </a:lnTo>
                <a:lnTo>
                  <a:pt x="0" y="0"/>
                </a:lnTo>
                <a:lnTo>
                  <a:pt x="0"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06386">
            <a:off x="-4957602" y="-5905752"/>
            <a:ext cx="6180658" cy="12487917"/>
            <a:chOff x="0" y="0"/>
            <a:chExt cx="1627828" cy="3288999"/>
          </a:xfrm>
        </p:grpSpPr>
        <p:sp>
          <p:nvSpPr>
            <p:cNvPr id="4" name="Freeform 4"/>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5" name="TextBox 5"/>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06386">
            <a:off x="-515541" y="-3521706"/>
            <a:ext cx="125097" cy="12487917"/>
            <a:chOff x="0" y="0"/>
            <a:chExt cx="32947" cy="3288999"/>
          </a:xfrm>
        </p:grpSpPr>
        <p:sp>
          <p:nvSpPr>
            <p:cNvPr id="7" name="Freeform 7"/>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8" name="TextBox 8"/>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627798" y="650858"/>
            <a:ext cx="11301259" cy="3192606"/>
          </a:xfrm>
          <a:custGeom>
            <a:avLst/>
            <a:gdLst/>
            <a:ahLst/>
            <a:cxnLst/>
            <a:rect l="l" t="t" r="r" b="b"/>
            <a:pathLst>
              <a:path w="11301259" h="3192606">
                <a:moveTo>
                  <a:pt x="0" y="0"/>
                </a:moveTo>
                <a:lnTo>
                  <a:pt x="11301259" y="0"/>
                </a:lnTo>
                <a:lnTo>
                  <a:pt x="11301259" y="3192605"/>
                </a:lnTo>
                <a:lnTo>
                  <a:pt x="0" y="3192605"/>
                </a:lnTo>
                <a:lnTo>
                  <a:pt x="0" y="0"/>
                </a:lnTo>
                <a:close/>
              </a:path>
            </a:pathLst>
          </a:custGeom>
          <a:blipFill>
            <a:blip r:embed="rId4"/>
            <a:stretch>
              <a:fillRect/>
            </a:stretch>
          </a:blipFill>
        </p:spPr>
        <p:txBody>
          <a:bodyPr/>
          <a:lstStyle/>
          <a:p>
            <a:endParaRPr lang="ar-SA"/>
          </a:p>
        </p:txBody>
      </p:sp>
      <p:sp>
        <p:nvSpPr>
          <p:cNvPr id="10" name="Freeform 10"/>
          <p:cNvSpPr/>
          <p:nvPr/>
        </p:nvSpPr>
        <p:spPr>
          <a:xfrm>
            <a:off x="2627798" y="4155260"/>
            <a:ext cx="11301259" cy="5989667"/>
          </a:xfrm>
          <a:custGeom>
            <a:avLst/>
            <a:gdLst/>
            <a:ahLst/>
            <a:cxnLst/>
            <a:rect l="l" t="t" r="r" b="b"/>
            <a:pathLst>
              <a:path w="11301259" h="5989667">
                <a:moveTo>
                  <a:pt x="0" y="0"/>
                </a:moveTo>
                <a:lnTo>
                  <a:pt x="11301259" y="0"/>
                </a:lnTo>
                <a:lnTo>
                  <a:pt x="11301259" y="5989667"/>
                </a:lnTo>
                <a:lnTo>
                  <a:pt x="0" y="5989667"/>
                </a:lnTo>
                <a:lnTo>
                  <a:pt x="0" y="0"/>
                </a:lnTo>
                <a:close/>
              </a:path>
            </a:pathLst>
          </a:custGeom>
          <a:blipFill>
            <a:blip r:embed="rId5"/>
            <a:stretch>
              <a:fillRect/>
            </a:stretch>
          </a:blipFill>
        </p:spPr>
        <p:txBody>
          <a:bodyPr/>
          <a:lstStyle/>
          <a:p>
            <a:endParaRPr lang="ar-S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38223" flipV="1">
            <a:off x="10082799" y="5213452"/>
            <a:ext cx="12862869" cy="7749879"/>
          </a:xfrm>
          <a:custGeom>
            <a:avLst/>
            <a:gdLst/>
            <a:ahLst/>
            <a:cxnLst/>
            <a:rect l="l" t="t" r="r" b="b"/>
            <a:pathLst>
              <a:path w="12862869" h="7749879">
                <a:moveTo>
                  <a:pt x="0" y="7749879"/>
                </a:moveTo>
                <a:lnTo>
                  <a:pt x="12862869" y="7749879"/>
                </a:lnTo>
                <a:lnTo>
                  <a:pt x="12862869" y="0"/>
                </a:lnTo>
                <a:lnTo>
                  <a:pt x="0" y="0"/>
                </a:lnTo>
                <a:lnTo>
                  <a:pt x="0" y="774987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rot="2306386">
            <a:off x="-4957602" y="-5905752"/>
            <a:ext cx="6180658" cy="12487917"/>
            <a:chOff x="0" y="0"/>
            <a:chExt cx="1627828" cy="3288999"/>
          </a:xfrm>
        </p:grpSpPr>
        <p:sp>
          <p:nvSpPr>
            <p:cNvPr id="4" name="Freeform 4"/>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5" name="TextBox 5"/>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306386">
            <a:off x="-515541" y="-3521706"/>
            <a:ext cx="125097" cy="12487917"/>
            <a:chOff x="0" y="0"/>
            <a:chExt cx="32947" cy="3288999"/>
          </a:xfrm>
        </p:grpSpPr>
        <p:sp>
          <p:nvSpPr>
            <p:cNvPr id="7" name="Freeform 7"/>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8" name="TextBox 8"/>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493371" y="0"/>
            <a:ext cx="11301259" cy="5452857"/>
          </a:xfrm>
          <a:custGeom>
            <a:avLst/>
            <a:gdLst/>
            <a:ahLst/>
            <a:cxnLst/>
            <a:rect l="l" t="t" r="r" b="b"/>
            <a:pathLst>
              <a:path w="11301259" h="5452857">
                <a:moveTo>
                  <a:pt x="0" y="0"/>
                </a:moveTo>
                <a:lnTo>
                  <a:pt x="11301258" y="0"/>
                </a:lnTo>
                <a:lnTo>
                  <a:pt x="11301258" y="5452857"/>
                </a:lnTo>
                <a:lnTo>
                  <a:pt x="0" y="5452857"/>
                </a:lnTo>
                <a:lnTo>
                  <a:pt x="0" y="0"/>
                </a:lnTo>
                <a:close/>
              </a:path>
            </a:pathLst>
          </a:custGeom>
          <a:blipFill>
            <a:blip r:embed="rId4"/>
            <a:stretch>
              <a:fillRect/>
            </a:stretch>
          </a:blipFill>
        </p:spPr>
        <p:txBody>
          <a:bodyPr/>
          <a:lstStyle/>
          <a:p>
            <a:endParaRPr lang="ar-SA"/>
          </a:p>
        </p:txBody>
      </p:sp>
      <p:sp>
        <p:nvSpPr>
          <p:cNvPr id="10" name="Freeform 10"/>
          <p:cNvSpPr/>
          <p:nvPr/>
        </p:nvSpPr>
        <p:spPr>
          <a:xfrm>
            <a:off x="4134874" y="5669212"/>
            <a:ext cx="10018252" cy="4617788"/>
          </a:xfrm>
          <a:custGeom>
            <a:avLst/>
            <a:gdLst/>
            <a:ahLst/>
            <a:cxnLst/>
            <a:rect l="l" t="t" r="r" b="b"/>
            <a:pathLst>
              <a:path w="10018252" h="4617788">
                <a:moveTo>
                  <a:pt x="0" y="0"/>
                </a:moveTo>
                <a:lnTo>
                  <a:pt x="10018252" y="0"/>
                </a:lnTo>
                <a:lnTo>
                  <a:pt x="10018252" y="4617788"/>
                </a:lnTo>
                <a:lnTo>
                  <a:pt x="0" y="4617788"/>
                </a:lnTo>
                <a:lnTo>
                  <a:pt x="0" y="0"/>
                </a:lnTo>
                <a:close/>
              </a:path>
            </a:pathLst>
          </a:custGeom>
          <a:blipFill>
            <a:blip r:embed="rId5"/>
            <a:stretch>
              <a:fillRect/>
            </a:stretch>
          </a:blipFill>
        </p:spPr>
        <p:txBody>
          <a:bodyPr/>
          <a:lstStyle/>
          <a:p>
            <a:endParaRPr lang="ar-SA"/>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827690" y="4810105"/>
            <a:ext cx="1131388" cy="1382807"/>
          </a:xfrm>
          <a:custGeom>
            <a:avLst/>
            <a:gdLst/>
            <a:ahLst/>
            <a:cxnLst/>
            <a:rect l="l" t="t" r="r" b="b"/>
            <a:pathLst>
              <a:path w="1131388" h="1382807">
                <a:moveTo>
                  <a:pt x="0" y="0"/>
                </a:moveTo>
                <a:lnTo>
                  <a:pt x="1131388" y="0"/>
                </a:lnTo>
                <a:lnTo>
                  <a:pt x="1131388" y="1382807"/>
                </a:lnTo>
                <a:lnTo>
                  <a:pt x="0" y="1382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1028700" y="2858822"/>
            <a:ext cx="16943018" cy="718145"/>
          </a:xfrm>
          <a:prstGeom prst="rect">
            <a:avLst/>
          </a:prstGeom>
        </p:spPr>
        <p:txBody>
          <a:bodyPr lIns="0" tIns="0" rIns="0" bIns="0" rtlCol="0" anchor="t">
            <a:spAutoFit/>
          </a:bodyPr>
          <a:lstStyle/>
          <a:p>
            <a:pPr algn="ctr">
              <a:lnSpc>
                <a:spcPts val="5574"/>
              </a:lnSpc>
            </a:pPr>
            <a:r>
              <a:rPr lang="en-US" sz="4000" b="1" i="0" dirty="0">
                <a:solidFill>
                  <a:srgbClr val="000000"/>
                </a:solidFill>
                <a:effectLst/>
              </a:rPr>
              <a:t>click to access all scripts for this week:</a:t>
            </a:r>
            <a:endParaRPr lang="en-US" sz="3981" b="1" dirty="0">
              <a:solidFill>
                <a:srgbClr val="000000"/>
              </a:solidFill>
              <a:latin typeface="Droid Arabic Naskh Bold"/>
              <a:ea typeface="Droid Arabic Naskh Bold"/>
              <a:cs typeface="Droid Arabic Naskh Bold"/>
              <a:sym typeface="Droid Arabic Naskh Bold"/>
            </a:endParaRPr>
          </a:p>
        </p:txBody>
      </p:sp>
      <p:sp>
        <p:nvSpPr>
          <p:cNvPr id="17" name="TextBox 17"/>
          <p:cNvSpPr txBox="1"/>
          <p:nvPr/>
        </p:nvSpPr>
        <p:spPr>
          <a:xfrm>
            <a:off x="3606496" y="4838373"/>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6"/>
              </a:rPr>
              <a:t>https://drive.google.com/drive/folders/1Y61cepz_15uu9LEhE1LbgJb4flx9dpoo</a:t>
            </a:r>
            <a:endParaRPr lang="en-US" sz="3307" u="sng" dirty="0">
              <a:solidFill>
                <a:srgbClr val="000000"/>
              </a:solidFill>
              <a:latin typeface="Droid Arabic Naskh"/>
              <a:ea typeface="Droid Arabic Naskh"/>
              <a:cs typeface="Droid Arabic Naskh"/>
              <a:sym typeface="Droid Arabic Naskh"/>
              <a:hlinkClick r:id="rId6" tooltip="https://drive.google.com/drive/folders/1Y61cepz_15uu9LEhE1LbgJb4flx9dpo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93059" flipH="1">
            <a:off x="-2818418" y="-2707714"/>
            <a:ext cx="8454389" cy="5093770"/>
          </a:xfrm>
          <a:custGeom>
            <a:avLst/>
            <a:gdLst/>
            <a:ahLst/>
            <a:cxnLst/>
            <a:rect l="l" t="t" r="r" b="b"/>
            <a:pathLst>
              <a:path w="8454389" h="5093770">
                <a:moveTo>
                  <a:pt x="8454389" y="0"/>
                </a:moveTo>
                <a:lnTo>
                  <a:pt x="0" y="0"/>
                </a:lnTo>
                <a:lnTo>
                  <a:pt x="0" y="5093769"/>
                </a:lnTo>
                <a:lnTo>
                  <a:pt x="8454389" y="5093769"/>
                </a:lnTo>
                <a:lnTo>
                  <a:pt x="845438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
        <p:nvSpPr>
          <p:cNvPr id="3" name="Freeform 3"/>
          <p:cNvSpPr/>
          <p:nvPr/>
        </p:nvSpPr>
        <p:spPr>
          <a:xfrm rot="1919746" flipH="1" flipV="1">
            <a:off x="12659225" y="-2707714"/>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4" name="Group 4"/>
          <p:cNvGrpSpPr/>
          <p:nvPr/>
        </p:nvGrpSpPr>
        <p:grpSpPr>
          <a:xfrm>
            <a:off x="-1744156" y="10026168"/>
            <a:ext cx="21323215" cy="2652117"/>
            <a:chOff x="0" y="0"/>
            <a:chExt cx="5615991" cy="698500"/>
          </a:xfrm>
        </p:grpSpPr>
        <p:sp>
          <p:nvSpPr>
            <p:cNvPr id="5" name="Freeform 5"/>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6" name="TextBox 6"/>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4061137" y="9778518"/>
            <a:ext cx="10165725" cy="2652117"/>
            <a:chOff x="0" y="0"/>
            <a:chExt cx="2677393" cy="698500"/>
          </a:xfrm>
        </p:grpSpPr>
        <p:sp>
          <p:nvSpPr>
            <p:cNvPr id="8" name="Freeform 8"/>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ar-SA"/>
            </a:p>
          </p:txBody>
        </p:sp>
        <p:sp>
          <p:nvSpPr>
            <p:cNvPr id="9" name="TextBox 9"/>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28635" y="4082590"/>
            <a:ext cx="3526631" cy="5033796"/>
            <a:chOff x="0" y="0"/>
            <a:chExt cx="928825" cy="1325773"/>
          </a:xfrm>
        </p:grpSpPr>
        <p:sp>
          <p:nvSpPr>
            <p:cNvPr id="11" name="Freeform 11"/>
            <p:cNvSpPr/>
            <p:nvPr/>
          </p:nvSpPr>
          <p:spPr>
            <a:xfrm>
              <a:off x="0" y="0"/>
              <a:ext cx="928825" cy="1325773"/>
            </a:xfrm>
            <a:custGeom>
              <a:avLst/>
              <a:gdLst/>
              <a:ahLst/>
              <a:cxnLst/>
              <a:rect l="l" t="t" r="r" b="b"/>
              <a:pathLst>
                <a:path w="928825" h="1325773">
                  <a:moveTo>
                    <a:pt x="0" y="0"/>
                  </a:moveTo>
                  <a:lnTo>
                    <a:pt x="928825" y="0"/>
                  </a:lnTo>
                  <a:lnTo>
                    <a:pt x="928825" y="1325773"/>
                  </a:lnTo>
                  <a:lnTo>
                    <a:pt x="0" y="1325773"/>
                  </a:lnTo>
                  <a:close/>
                </a:path>
              </a:pathLst>
            </a:custGeom>
            <a:solidFill>
              <a:srgbClr val="269BBB"/>
            </a:solidFill>
          </p:spPr>
          <p:txBody>
            <a:bodyPr/>
            <a:lstStyle/>
            <a:p>
              <a:endParaRPr lang="ar-SA"/>
            </a:p>
          </p:txBody>
        </p:sp>
        <p:sp>
          <p:nvSpPr>
            <p:cNvPr id="12" name="TextBox 12"/>
            <p:cNvSpPr txBox="1"/>
            <p:nvPr/>
          </p:nvSpPr>
          <p:spPr>
            <a:xfrm>
              <a:off x="0" y="-57150"/>
              <a:ext cx="928825" cy="1382923"/>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266386" y="4082590"/>
            <a:ext cx="3526631" cy="5033796"/>
            <a:chOff x="0" y="0"/>
            <a:chExt cx="928825" cy="1325773"/>
          </a:xfrm>
        </p:grpSpPr>
        <p:sp>
          <p:nvSpPr>
            <p:cNvPr id="14" name="Freeform 14"/>
            <p:cNvSpPr/>
            <p:nvPr/>
          </p:nvSpPr>
          <p:spPr>
            <a:xfrm>
              <a:off x="0" y="0"/>
              <a:ext cx="928825" cy="1325773"/>
            </a:xfrm>
            <a:custGeom>
              <a:avLst/>
              <a:gdLst/>
              <a:ahLst/>
              <a:cxnLst/>
              <a:rect l="l" t="t" r="r" b="b"/>
              <a:pathLst>
                <a:path w="928825" h="1325773">
                  <a:moveTo>
                    <a:pt x="0" y="0"/>
                  </a:moveTo>
                  <a:lnTo>
                    <a:pt x="928825" y="0"/>
                  </a:lnTo>
                  <a:lnTo>
                    <a:pt x="928825" y="1325773"/>
                  </a:lnTo>
                  <a:lnTo>
                    <a:pt x="0" y="1325773"/>
                  </a:lnTo>
                  <a:close/>
                </a:path>
              </a:pathLst>
            </a:custGeom>
            <a:solidFill>
              <a:srgbClr val="269BBB"/>
            </a:solidFill>
          </p:spPr>
          <p:txBody>
            <a:bodyPr/>
            <a:lstStyle/>
            <a:p>
              <a:endParaRPr lang="ar-SA"/>
            </a:p>
          </p:txBody>
        </p:sp>
        <p:sp>
          <p:nvSpPr>
            <p:cNvPr id="15" name="TextBox 15"/>
            <p:cNvSpPr txBox="1"/>
            <p:nvPr/>
          </p:nvSpPr>
          <p:spPr>
            <a:xfrm>
              <a:off x="0" y="-57150"/>
              <a:ext cx="928825" cy="138292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317811" y="4082590"/>
            <a:ext cx="3526631" cy="5033796"/>
            <a:chOff x="0" y="0"/>
            <a:chExt cx="928825" cy="1325773"/>
          </a:xfrm>
        </p:grpSpPr>
        <p:sp>
          <p:nvSpPr>
            <p:cNvPr id="17" name="Freeform 17"/>
            <p:cNvSpPr/>
            <p:nvPr/>
          </p:nvSpPr>
          <p:spPr>
            <a:xfrm>
              <a:off x="0" y="0"/>
              <a:ext cx="928825" cy="1325773"/>
            </a:xfrm>
            <a:custGeom>
              <a:avLst/>
              <a:gdLst/>
              <a:ahLst/>
              <a:cxnLst/>
              <a:rect l="l" t="t" r="r" b="b"/>
              <a:pathLst>
                <a:path w="928825" h="1325773">
                  <a:moveTo>
                    <a:pt x="0" y="0"/>
                  </a:moveTo>
                  <a:lnTo>
                    <a:pt x="928825" y="0"/>
                  </a:lnTo>
                  <a:lnTo>
                    <a:pt x="928825" y="1325773"/>
                  </a:lnTo>
                  <a:lnTo>
                    <a:pt x="0" y="1325773"/>
                  </a:lnTo>
                  <a:close/>
                </a:path>
              </a:pathLst>
            </a:custGeom>
            <a:solidFill>
              <a:srgbClr val="269BBB"/>
            </a:solidFill>
          </p:spPr>
          <p:txBody>
            <a:bodyPr/>
            <a:lstStyle/>
            <a:p>
              <a:endParaRPr lang="ar-SA"/>
            </a:p>
          </p:txBody>
        </p:sp>
        <p:sp>
          <p:nvSpPr>
            <p:cNvPr id="18" name="TextBox 18"/>
            <p:cNvSpPr txBox="1"/>
            <p:nvPr/>
          </p:nvSpPr>
          <p:spPr>
            <a:xfrm>
              <a:off x="0" y="-57150"/>
              <a:ext cx="928825" cy="138292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377688" y="4082590"/>
            <a:ext cx="3526631" cy="5033796"/>
            <a:chOff x="0" y="0"/>
            <a:chExt cx="928825" cy="1325773"/>
          </a:xfrm>
        </p:grpSpPr>
        <p:sp>
          <p:nvSpPr>
            <p:cNvPr id="20" name="Freeform 20"/>
            <p:cNvSpPr/>
            <p:nvPr/>
          </p:nvSpPr>
          <p:spPr>
            <a:xfrm>
              <a:off x="0" y="0"/>
              <a:ext cx="928825" cy="1325773"/>
            </a:xfrm>
            <a:custGeom>
              <a:avLst/>
              <a:gdLst/>
              <a:ahLst/>
              <a:cxnLst/>
              <a:rect l="l" t="t" r="r" b="b"/>
              <a:pathLst>
                <a:path w="928825" h="1325773">
                  <a:moveTo>
                    <a:pt x="0" y="0"/>
                  </a:moveTo>
                  <a:lnTo>
                    <a:pt x="928825" y="0"/>
                  </a:lnTo>
                  <a:lnTo>
                    <a:pt x="928825" y="1325773"/>
                  </a:lnTo>
                  <a:lnTo>
                    <a:pt x="0" y="1325773"/>
                  </a:lnTo>
                  <a:close/>
                </a:path>
              </a:pathLst>
            </a:custGeom>
            <a:solidFill>
              <a:srgbClr val="269BBB"/>
            </a:solidFill>
          </p:spPr>
          <p:txBody>
            <a:bodyPr/>
            <a:lstStyle/>
            <a:p>
              <a:endParaRPr lang="ar-SA"/>
            </a:p>
          </p:txBody>
        </p:sp>
        <p:sp>
          <p:nvSpPr>
            <p:cNvPr id="21" name="TextBox 21"/>
            <p:cNvSpPr txBox="1"/>
            <p:nvPr/>
          </p:nvSpPr>
          <p:spPr>
            <a:xfrm>
              <a:off x="0" y="-57150"/>
              <a:ext cx="928825" cy="138292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637553" y="2630632"/>
            <a:ext cx="2672997" cy="267299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FFFFFF"/>
              </a:solidFill>
              <a:prstDash val="solid"/>
              <a:miter/>
            </a:ln>
          </p:spPr>
          <p:txBody>
            <a:bodyPr/>
            <a:lstStyle/>
            <a:p>
              <a:endParaRPr lang="ar-SA"/>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5693204" y="2630632"/>
            <a:ext cx="2672997" cy="267299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FFFFFF"/>
              </a:solidFill>
              <a:prstDash val="solid"/>
              <a:miter/>
            </a:ln>
          </p:spPr>
          <p:txBody>
            <a:bodyPr/>
            <a:lstStyle/>
            <a:p>
              <a:endParaRPr lang="ar-SA"/>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9744628" y="2630632"/>
            <a:ext cx="2672997" cy="267299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FFFFFF"/>
              </a:solidFill>
              <a:prstDash val="solid"/>
              <a:miter/>
            </a:ln>
          </p:spPr>
          <p:txBody>
            <a:bodyPr/>
            <a:lstStyle/>
            <a:p>
              <a:endParaRPr lang="ar-SA"/>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13804505" y="2630632"/>
            <a:ext cx="2672997" cy="267299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B84"/>
            </a:solidFill>
            <a:ln w="142875" cap="sq">
              <a:solidFill>
                <a:srgbClr val="FFFFFF"/>
              </a:solidFill>
              <a:prstDash val="solid"/>
              <a:miter/>
            </a:ln>
          </p:spPr>
          <p:txBody>
            <a:bodyPr/>
            <a:lstStyle/>
            <a:p>
              <a:endParaRPr lang="ar-SA"/>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4" name="Freeform 34"/>
          <p:cNvSpPr/>
          <p:nvPr/>
        </p:nvSpPr>
        <p:spPr>
          <a:xfrm>
            <a:off x="2230273" y="3098989"/>
            <a:ext cx="1523356" cy="1523356"/>
          </a:xfrm>
          <a:custGeom>
            <a:avLst/>
            <a:gdLst/>
            <a:ahLst/>
            <a:cxnLst/>
            <a:rect l="l" t="t" r="r" b="b"/>
            <a:pathLst>
              <a:path w="1523356" h="1523356">
                <a:moveTo>
                  <a:pt x="0" y="0"/>
                </a:moveTo>
                <a:lnTo>
                  <a:pt x="1523356" y="0"/>
                </a:lnTo>
                <a:lnTo>
                  <a:pt x="1523356" y="1523356"/>
                </a:lnTo>
                <a:lnTo>
                  <a:pt x="0" y="152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35" name="Freeform 35"/>
          <p:cNvSpPr/>
          <p:nvPr/>
        </p:nvSpPr>
        <p:spPr>
          <a:xfrm>
            <a:off x="6227023" y="3164451"/>
            <a:ext cx="1605358" cy="1605358"/>
          </a:xfrm>
          <a:custGeom>
            <a:avLst/>
            <a:gdLst/>
            <a:ahLst/>
            <a:cxnLst/>
            <a:rect l="l" t="t" r="r" b="b"/>
            <a:pathLst>
              <a:path w="1605358" h="1605358">
                <a:moveTo>
                  <a:pt x="0" y="0"/>
                </a:moveTo>
                <a:lnTo>
                  <a:pt x="1605358" y="0"/>
                </a:lnTo>
                <a:lnTo>
                  <a:pt x="1605358" y="1605358"/>
                </a:lnTo>
                <a:lnTo>
                  <a:pt x="0" y="16053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36" name="Freeform 36"/>
          <p:cNvSpPr/>
          <p:nvPr/>
        </p:nvSpPr>
        <p:spPr>
          <a:xfrm>
            <a:off x="10164060" y="3094264"/>
            <a:ext cx="1779424" cy="1779424"/>
          </a:xfrm>
          <a:custGeom>
            <a:avLst/>
            <a:gdLst/>
            <a:ahLst/>
            <a:cxnLst/>
            <a:rect l="l" t="t" r="r" b="b"/>
            <a:pathLst>
              <a:path w="1779424" h="1779424">
                <a:moveTo>
                  <a:pt x="0" y="0"/>
                </a:moveTo>
                <a:lnTo>
                  <a:pt x="1779424" y="0"/>
                </a:lnTo>
                <a:lnTo>
                  <a:pt x="1779424" y="1779424"/>
                </a:lnTo>
                <a:lnTo>
                  <a:pt x="0" y="17794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37" name="Freeform 37"/>
          <p:cNvSpPr/>
          <p:nvPr/>
        </p:nvSpPr>
        <p:spPr>
          <a:xfrm>
            <a:off x="14279783" y="3063082"/>
            <a:ext cx="1688309" cy="1808096"/>
          </a:xfrm>
          <a:custGeom>
            <a:avLst/>
            <a:gdLst/>
            <a:ahLst/>
            <a:cxnLst/>
            <a:rect l="l" t="t" r="r" b="b"/>
            <a:pathLst>
              <a:path w="1688309" h="1808096">
                <a:moveTo>
                  <a:pt x="0" y="0"/>
                </a:moveTo>
                <a:lnTo>
                  <a:pt x="1688309" y="0"/>
                </a:lnTo>
                <a:lnTo>
                  <a:pt x="1688309" y="1808096"/>
                </a:lnTo>
                <a:lnTo>
                  <a:pt x="0" y="18080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SA"/>
          </a:p>
        </p:txBody>
      </p:sp>
      <p:sp>
        <p:nvSpPr>
          <p:cNvPr id="38" name="TextBox 38"/>
          <p:cNvSpPr txBox="1"/>
          <p:nvPr/>
        </p:nvSpPr>
        <p:spPr>
          <a:xfrm>
            <a:off x="4283494" y="789083"/>
            <a:ext cx="9267917" cy="946199"/>
          </a:xfrm>
          <a:prstGeom prst="rect">
            <a:avLst/>
          </a:prstGeom>
        </p:spPr>
        <p:txBody>
          <a:bodyPr lIns="0" tIns="0" rIns="0" bIns="0" rtlCol="0" anchor="t">
            <a:spAutoFit/>
          </a:bodyPr>
          <a:lstStyle/>
          <a:p>
            <a:pPr algn="ctr">
              <a:lnSpc>
                <a:spcPts val="6960"/>
              </a:lnSpc>
            </a:pPr>
            <a:r>
              <a:rPr lang="en-US" sz="6052" b="1">
                <a:solidFill>
                  <a:srgbClr val="000000"/>
                </a:solidFill>
                <a:latin typeface="Poppins Bold"/>
                <a:ea typeface="Poppins Bold"/>
                <a:cs typeface="Poppins Bold"/>
                <a:sym typeface="Poppins Bold"/>
              </a:rPr>
              <a:t>overview</a:t>
            </a:r>
          </a:p>
        </p:txBody>
      </p:sp>
      <p:sp>
        <p:nvSpPr>
          <p:cNvPr id="39" name="TextBox 39"/>
          <p:cNvSpPr txBox="1"/>
          <p:nvPr/>
        </p:nvSpPr>
        <p:spPr>
          <a:xfrm>
            <a:off x="1373227" y="5464477"/>
            <a:ext cx="3130550" cy="331851"/>
          </a:xfrm>
          <a:prstGeom prst="rect">
            <a:avLst/>
          </a:prstGeom>
        </p:spPr>
        <p:txBody>
          <a:bodyPr lIns="0" tIns="0" rIns="0" bIns="0" rtlCol="0" anchor="t">
            <a:spAutoFit/>
          </a:bodyPr>
          <a:lstStyle/>
          <a:p>
            <a:pPr algn="ctr">
              <a:lnSpc>
                <a:spcPts val="2622"/>
              </a:lnSpc>
            </a:pPr>
            <a:r>
              <a:rPr lang="en-US" sz="2300" b="1">
                <a:solidFill>
                  <a:srgbClr val="FFFFFF"/>
                </a:solidFill>
                <a:latin typeface="Montserrat Bold"/>
                <a:ea typeface="Montserrat Bold"/>
                <a:cs typeface="Montserrat Bold"/>
                <a:sym typeface="Montserrat Bold"/>
              </a:rPr>
              <a:t>Week 1:</a:t>
            </a:r>
          </a:p>
        </p:txBody>
      </p:sp>
      <p:sp>
        <p:nvSpPr>
          <p:cNvPr id="40" name="TextBox 40"/>
          <p:cNvSpPr txBox="1"/>
          <p:nvPr/>
        </p:nvSpPr>
        <p:spPr>
          <a:xfrm>
            <a:off x="1345166" y="5896429"/>
            <a:ext cx="3222539" cy="3046988"/>
          </a:xfrm>
          <a:prstGeom prst="rect">
            <a:avLst/>
          </a:prstGeom>
        </p:spPr>
        <p:txBody>
          <a:bodyPr wrap="square" lIns="0" tIns="0" rIns="0" bIns="0" rtlCol="0" anchor="t">
            <a:spAutoFit/>
          </a:bodyPr>
          <a:lstStyle/>
          <a:p>
            <a:pPr algn="ctr"/>
            <a:r>
              <a:rPr lang="ar-EG" dirty="0">
                <a:solidFill>
                  <a:srgbClr val="000000"/>
                </a:solidFill>
                <a:latin typeface="Droid Arabic Kufi"/>
                <a:ea typeface="Droid Arabic Kufi"/>
                <a:cs typeface="Droid Arabic Kufi"/>
                <a:sym typeface="Droid Arabic Kufi"/>
                <a:rtl/>
              </a:rPr>
              <a:t> </a:t>
            </a:r>
            <a:r>
              <a:rPr lang="en-US" b="0" i="0" dirty="0">
                <a:solidFill>
                  <a:srgbClr val="FFFFFF"/>
                </a:solidFill>
                <a:effectLst/>
                <a:latin typeface="YACkoGNGAU4 0"/>
              </a:rPr>
              <a:t>Data Management and SQL Database Setup You’ll focus on designing the database, managing customer information, and interactions. This ensures that your data foundation is solid for future analysis.</a:t>
            </a:r>
            <a:endParaRPr lang="en-US" dirty="0">
              <a:solidFill>
                <a:srgbClr val="FFFFFF"/>
              </a:solidFill>
              <a:effectLst/>
              <a:latin typeface="YACkoGNGAU4 0"/>
            </a:endParaRPr>
          </a:p>
          <a:p>
            <a:pPr algn="ctr"/>
            <a:r>
              <a:rPr lang="en-US" b="0" i="0" dirty="0">
                <a:solidFill>
                  <a:srgbClr val="FFFFFF"/>
                </a:solidFill>
                <a:effectLst/>
                <a:latin typeface="YACkoGNGAU4 0"/>
              </a:rPr>
              <a:t>Deliverables include a populated SQL database and basic SQL queries for extracting and analyzing customer data.</a:t>
            </a:r>
            <a:endParaRPr lang="en-US" dirty="0">
              <a:solidFill>
                <a:srgbClr val="FFFFFF"/>
              </a:solidFill>
              <a:effectLst/>
              <a:latin typeface="YACkoGNGAU4 0"/>
            </a:endParaRPr>
          </a:p>
        </p:txBody>
      </p:sp>
      <p:sp>
        <p:nvSpPr>
          <p:cNvPr id="41" name="TextBox 41"/>
          <p:cNvSpPr txBox="1"/>
          <p:nvPr/>
        </p:nvSpPr>
        <p:spPr>
          <a:xfrm>
            <a:off x="5653861" y="5464477"/>
            <a:ext cx="3130550" cy="331851"/>
          </a:xfrm>
          <a:prstGeom prst="rect">
            <a:avLst/>
          </a:prstGeom>
        </p:spPr>
        <p:txBody>
          <a:bodyPr lIns="0" tIns="0" rIns="0" bIns="0" rtlCol="0" anchor="t">
            <a:spAutoFit/>
          </a:bodyPr>
          <a:lstStyle/>
          <a:p>
            <a:pPr algn="ctr">
              <a:lnSpc>
                <a:spcPts val="2622"/>
              </a:lnSpc>
            </a:pPr>
            <a:r>
              <a:rPr lang="en-US" sz="2300" b="1">
                <a:solidFill>
                  <a:srgbClr val="FFFFFF"/>
                </a:solidFill>
                <a:latin typeface="Montserrat Bold"/>
                <a:ea typeface="Montserrat Bold"/>
                <a:cs typeface="Montserrat Bold"/>
                <a:sym typeface="Montserrat Bold"/>
              </a:rPr>
              <a:t>Week 2:</a:t>
            </a:r>
          </a:p>
        </p:txBody>
      </p:sp>
      <p:sp>
        <p:nvSpPr>
          <p:cNvPr id="42" name="TextBox 42"/>
          <p:cNvSpPr txBox="1"/>
          <p:nvPr/>
        </p:nvSpPr>
        <p:spPr>
          <a:xfrm>
            <a:off x="9555018" y="5464477"/>
            <a:ext cx="3130550" cy="331851"/>
          </a:xfrm>
          <a:prstGeom prst="rect">
            <a:avLst/>
          </a:prstGeom>
        </p:spPr>
        <p:txBody>
          <a:bodyPr lIns="0" tIns="0" rIns="0" bIns="0" rtlCol="0" anchor="t">
            <a:spAutoFit/>
          </a:bodyPr>
          <a:lstStyle/>
          <a:p>
            <a:pPr algn="ctr">
              <a:lnSpc>
                <a:spcPts val="2622"/>
              </a:lnSpc>
            </a:pPr>
            <a:r>
              <a:rPr lang="en-US" sz="2300" b="1">
                <a:solidFill>
                  <a:srgbClr val="FFFFFF"/>
                </a:solidFill>
                <a:latin typeface="Montserrat Bold"/>
                <a:ea typeface="Montserrat Bold"/>
                <a:cs typeface="Montserrat Bold"/>
                <a:sym typeface="Montserrat Bold"/>
              </a:rPr>
              <a:t>Week 3:</a:t>
            </a:r>
          </a:p>
        </p:txBody>
      </p:sp>
      <p:sp>
        <p:nvSpPr>
          <p:cNvPr id="43" name="TextBox 43"/>
          <p:cNvSpPr txBox="1"/>
          <p:nvPr/>
        </p:nvSpPr>
        <p:spPr>
          <a:xfrm>
            <a:off x="13739792" y="5464477"/>
            <a:ext cx="3130550" cy="331851"/>
          </a:xfrm>
          <a:prstGeom prst="rect">
            <a:avLst/>
          </a:prstGeom>
        </p:spPr>
        <p:txBody>
          <a:bodyPr lIns="0" tIns="0" rIns="0" bIns="0" rtlCol="0" anchor="t">
            <a:spAutoFit/>
          </a:bodyPr>
          <a:lstStyle/>
          <a:p>
            <a:pPr algn="ctr">
              <a:lnSpc>
                <a:spcPts val="2622"/>
              </a:lnSpc>
            </a:pPr>
            <a:r>
              <a:rPr lang="en-US" sz="2300" b="1">
                <a:solidFill>
                  <a:srgbClr val="FFFFFF"/>
                </a:solidFill>
                <a:latin typeface="Montserrat Bold"/>
                <a:ea typeface="Montserrat Bold"/>
                <a:cs typeface="Montserrat Bold"/>
                <a:sym typeface="Montserrat Bold"/>
              </a:rPr>
              <a:t>Week 4:</a:t>
            </a:r>
          </a:p>
        </p:txBody>
      </p:sp>
      <p:sp>
        <p:nvSpPr>
          <p:cNvPr id="44" name="TextBox 44"/>
          <p:cNvSpPr txBox="1"/>
          <p:nvPr/>
        </p:nvSpPr>
        <p:spPr>
          <a:xfrm>
            <a:off x="5572415" y="6002823"/>
            <a:ext cx="3015835" cy="2769989"/>
          </a:xfrm>
          <a:prstGeom prst="rect">
            <a:avLst/>
          </a:prstGeom>
        </p:spPr>
        <p:txBody>
          <a:bodyPr wrap="square" lIns="0" tIns="0" rIns="0" bIns="0" rtlCol="0" anchor="t">
            <a:spAutoFit/>
          </a:bodyPr>
          <a:lstStyle/>
          <a:p>
            <a:pPr algn="ctr"/>
            <a:r>
              <a:rPr lang="en-US" b="0" i="0" dirty="0">
                <a:solidFill>
                  <a:srgbClr val="FFFFFF"/>
                </a:solidFill>
                <a:effectLst/>
                <a:latin typeface="YACkoGNGAU4 0"/>
              </a:rPr>
              <a:t>Data Warehousing and Python Programming</a:t>
            </a:r>
            <a:endParaRPr lang="en-US" dirty="0">
              <a:solidFill>
                <a:srgbClr val="FFFFFF"/>
              </a:solidFill>
              <a:effectLst/>
              <a:latin typeface="YACkoGNGAU4 0"/>
            </a:endParaRPr>
          </a:p>
          <a:p>
            <a:pPr algn="ctr"/>
            <a:r>
              <a:rPr lang="en-US" b="0" i="0" dirty="0">
                <a:solidFill>
                  <a:srgbClr val="FFFFFF"/>
                </a:solidFill>
                <a:effectLst/>
                <a:latin typeface="YACkoGNGAU4 0"/>
              </a:rPr>
              <a:t>You’ll implement a SQL Data Warehouse to handle large-scale customer data for analytical purposes, then use Python for data extraction and preparation.</a:t>
            </a:r>
            <a:endParaRPr lang="en-US" dirty="0">
              <a:solidFill>
                <a:srgbClr val="FFFFFF"/>
              </a:solidFill>
              <a:effectLst/>
              <a:latin typeface="YACkoGNGAU4 0"/>
            </a:endParaRPr>
          </a:p>
          <a:p>
            <a:pPr algn="ctr"/>
            <a:r>
              <a:rPr lang="en-US" b="0" i="0" dirty="0">
                <a:solidFill>
                  <a:srgbClr val="FFFFFF"/>
                </a:solidFill>
                <a:effectLst/>
                <a:latin typeface="YACkoGNGAU4 0"/>
              </a:rPr>
              <a:t>Deliverables: A functioning data warehouse and Python scripts.</a:t>
            </a:r>
            <a:r>
              <a:rPr lang="ar-EG" dirty="0">
                <a:solidFill>
                  <a:srgbClr val="FFFFFF"/>
                </a:solidFill>
                <a:latin typeface="Droid Arabic Kufi"/>
                <a:ea typeface="Droid Arabic Kufi"/>
                <a:cs typeface="Droid Arabic Kufi"/>
                <a:sym typeface="Droid Arabic Kufi"/>
                <a:rtl/>
              </a:rPr>
              <a:t>.</a:t>
            </a:r>
          </a:p>
        </p:txBody>
      </p:sp>
      <p:sp>
        <p:nvSpPr>
          <p:cNvPr id="45" name="TextBox 45"/>
          <p:cNvSpPr txBox="1"/>
          <p:nvPr/>
        </p:nvSpPr>
        <p:spPr>
          <a:xfrm>
            <a:off x="9634623" y="6022346"/>
            <a:ext cx="2893006" cy="2769989"/>
          </a:xfrm>
          <a:prstGeom prst="rect">
            <a:avLst/>
          </a:prstGeom>
        </p:spPr>
        <p:txBody>
          <a:bodyPr wrap="square" lIns="0" tIns="0" rIns="0" bIns="0" rtlCol="0" anchor="t">
            <a:spAutoFit/>
          </a:bodyPr>
          <a:lstStyle/>
          <a:p>
            <a:pPr algn="ctr"/>
            <a:r>
              <a:rPr lang="en-US" b="0" i="0" dirty="0">
                <a:solidFill>
                  <a:srgbClr val="FFFFFF"/>
                </a:solidFill>
                <a:effectLst/>
                <a:latin typeface="YACkoGNGAU4 0"/>
              </a:rPr>
              <a:t>Data Science and Azure Integration</a:t>
            </a:r>
            <a:endParaRPr lang="en-US" dirty="0">
              <a:solidFill>
                <a:srgbClr val="FFFFFF"/>
              </a:solidFill>
              <a:effectLst/>
              <a:latin typeface="YACkoGNGAU4 0"/>
            </a:endParaRPr>
          </a:p>
          <a:p>
            <a:pPr algn="ctr"/>
            <a:r>
              <a:rPr lang="en-US" b="0" i="0" dirty="0">
                <a:solidFill>
                  <a:srgbClr val="FFFFFF"/>
                </a:solidFill>
                <a:effectLst/>
                <a:latin typeface="YACkoGNGAU4 0"/>
              </a:rPr>
              <a:t>In this week, you’ll dive into data science by performing </a:t>
            </a:r>
            <a:r>
              <a:rPr lang="en-US" b="0" i="0" dirty="0" err="1">
                <a:solidFill>
                  <a:srgbClr val="FFFFFF"/>
                </a:solidFill>
                <a:effectLst/>
                <a:latin typeface="YACkoGNGAU4 0"/>
              </a:rPr>
              <a:t>Forcasting</a:t>
            </a:r>
            <a:r>
              <a:rPr lang="en-US" b="0" i="0" dirty="0">
                <a:solidFill>
                  <a:srgbClr val="FFFFFF"/>
                </a:solidFill>
                <a:effectLst/>
                <a:latin typeface="YACkoGNGAU4 0"/>
              </a:rPr>
              <a:t> prediction and integrating Azure services for efficient data management.</a:t>
            </a:r>
            <a:endParaRPr lang="en-US" dirty="0">
              <a:solidFill>
                <a:srgbClr val="FFFFFF"/>
              </a:solidFill>
              <a:effectLst/>
              <a:latin typeface="YACkoGNGAU4 0"/>
            </a:endParaRPr>
          </a:p>
          <a:p>
            <a:pPr algn="ctr"/>
            <a:r>
              <a:rPr lang="en-US" b="0" i="0" dirty="0">
                <a:solidFill>
                  <a:srgbClr val="FFFFFF"/>
                </a:solidFill>
                <a:effectLst/>
                <a:latin typeface="YACkoGNGAU4 0"/>
              </a:rPr>
              <a:t>Deliverables: Predictive models and a setup for Azure Data services.</a:t>
            </a:r>
            <a:endParaRPr lang="en-US" dirty="0">
              <a:solidFill>
                <a:srgbClr val="FFFFFF"/>
              </a:solidFill>
              <a:effectLst/>
              <a:latin typeface="YACkoGNGAU4 0"/>
            </a:endParaRPr>
          </a:p>
        </p:txBody>
      </p:sp>
      <p:sp>
        <p:nvSpPr>
          <p:cNvPr id="46" name="TextBox 46"/>
          <p:cNvSpPr txBox="1"/>
          <p:nvPr/>
        </p:nvSpPr>
        <p:spPr>
          <a:xfrm>
            <a:off x="13483122" y="5925203"/>
            <a:ext cx="3281630" cy="2964273"/>
          </a:xfrm>
          <a:prstGeom prst="rect">
            <a:avLst/>
          </a:prstGeom>
        </p:spPr>
        <p:txBody>
          <a:bodyPr lIns="0" tIns="0" rIns="0" bIns="0" rtlCol="0" anchor="t">
            <a:spAutoFit/>
          </a:bodyPr>
          <a:lstStyle/>
          <a:p>
            <a:pPr algn="ctr">
              <a:lnSpc>
                <a:spcPts val="2093"/>
              </a:lnSpc>
            </a:pPr>
            <a:r>
              <a:rPr lang="en-US" b="0" i="0" dirty="0">
                <a:solidFill>
                  <a:srgbClr val="FFFFFF"/>
                </a:solidFill>
                <a:effectLst/>
              </a:rPr>
              <a:t>You deployed the forecasting model using </a:t>
            </a:r>
            <a:r>
              <a:rPr lang="en-US" b="0" i="0" dirty="0" err="1">
                <a:solidFill>
                  <a:srgbClr val="FFFFFF"/>
                </a:solidFill>
                <a:effectLst/>
              </a:rPr>
              <a:t>Streamlit</a:t>
            </a:r>
            <a:r>
              <a:rPr lang="en-US" b="0" i="0" dirty="0">
                <a:solidFill>
                  <a:srgbClr val="FFFFFF"/>
                </a:solidFill>
                <a:effectLst/>
              </a:rPr>
              <a:t>, creating an interactive web app where users can input data and view forecast results. The final deliverables included the deployed </a:t>
            </a:r>
            <a:r>
              <a:rPr lang="en-US" b="0" i="0" dirty="0" err="1">
                <a:solidFill>
                  <a:srgbClr val="FFFFFF"/>
                </a:solidFill>
                <a:effectLst/>
              </a:rPr>
              <a:t>Streamlit</a:t>
            </a:r>
            <a:r>
              <a:rPr lang="en-US" b="0" i="0" dirty="0">
                <a:solidFill>
                  <a:srgbClr val="FFFFFF"/>
                </a:solidFill>
                <a:effectLst/>
              </a:rPr>
              <a:t> app and a comprehensive final report and presentation summarizing the key stages of your project: data management, analysis, and deployment.</a:t>
            </a:r>
            <a:endParaRPr lang="en-US" dirty="0">
              <a:solidFill>
                <a:srgbClr val="FFFFFF"/>
              </a:solidFill>
              <a:latin typeface="Droid Arabic Kufi"/>
              <a:ea typeface="Droid Arabic Kufi"/>
              <a:cs typeface="Droid Arabic Kufi"/>
              <a:sym typeface="Droid Arabic Kuf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49737" flipH="1" flipV="1">
            <a:off x="3541329" y="8060502"/>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a:off x="-974718" y="1678149"/>
            <a:ext cx="21307910" cy="6930702"/>
            <a:chOff x="0" y="0"/>
            <a:chExt cx="5611960" cy="1825370"/>
          </a:xfrm>
        </p:grpSpPr>
        <p:sp>
          <p:nvSpPr>
            <p:cNvPr id="4" name="Freeform 4"/>
            <p:cNvSpPr/>
            <p:nvPr/>
          </p:nvSpPr>
          <p:spPr>
            <a:xfrm>
              <a:off x="0" y="0"/>
              <a:ext cx="5611960" cy="1825370"/>
            </a:xfrm>
            <a:custGeom>
              <a:avLst/>
              <a:gdLst/>
              <a:ahLst/>
              <a:cxnLst/>
              <a:rect l="l" t="t" r="r" b="b"/>
              <a:pathLst>
                <a:path w="5611960" h="1825370">
                  <a:moveTo>
                    <a:pt x="0" y="0"/>
                  </a:moveTo>
                  <a:lnTo>
                    <a:pt x="5611960" y="0"/>
                  </a:lnTo>
                  <a:lnTo>
                    <a:pt x="5611960" y="1825370"/>
                  </a:lnTo>
                  <a:lnTo>
                    <a:pt x="0" y="1825370"/>
                  </a:lnTo>
                  <a:close/>
                </a:path>
              </a:pathLst>
            </a:custGeom>
            <a:solidFill>
              <a:srgbClr val="0E6B84"/>
            </a:solidFill>
          </p:spPr>
          <p:txBody>
            <a:bodyPr/>
            <a:lstStyle/>
            <a:p>
              <a:endParaRPr lang="ar-SA"/>
            </a:p>
          </p:txBody>
        </p:sp>
        <p:sp>
          <p:nvSpPr>
            <p:cNvPr id="5" name="TextBox 5"/>
            <p:cNvSpPr txBox="1"/>
            <p:nvPr/>
          </p:nvSpPr>
          <p:spPr>
            <a:xfrm>
              <a:off x="0" y="-57150"/>
              <a:ext cx="5611960" cy="188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6602302" cy="10287000"/>
            <a:chOff x="0" y="0"/>
            <a:chExt cx="8803069" cy="13716000"/>
          </a:xfrm>
        </p:grpSpPr>
        <p:pic>
          <p:nvPicPr>
            <p:cNvPr id="7" name="Picture 7"/>
            <p:cNvPicPr>
              <a:picLocks noChangeAspect="1"/>
            </p:cNvPicPr>
            <p:nvPr/>
          </p:nvPicPr>
          <p:blipFill>
            <a:blip r:embed="rId4"/>
            <a:srcRect l="21457" t="8088" r="22394" b="4427"/>
            <a:stretch>
              <a:fillRect/>
            </a:stretch>
          </p:blipFill>
          <p:spPr>
            <a:xfrm>
              <a:off x="0" y="0"/>
              <a:ext cx="8803069" cy="13716000"/>
            </a:xfrm>
            <a:prstGeom prst="rect">
              <a:avLst/>
            </a:prstGeom>
          </p:spPr>
        </p:pic>
      </p:grpSp>
      <p:sp>
        <p:nvSpPr>
          <p:cNvPr id="8" name="TextBox 8"/>
          <p:cNvSpPr txBox="1"/>
          <p:nvPr/>
        </p:nvSpPr>
        <p:spPr>
          <a:xfrm>
            <a:off x="-8799388" y="3555434"/>
            <a:ext cx="24201078" cy="2324100"/>
          </a:xfrm>
          <a:prstGeom prst="rect">
            <a:avLst/>
          </a:prstGeom>
        </p:spPr>
        <p:txBody>
          <a:bodyPr lIns="0" tIns="0" rIns="0" bIns="0" rtlCol="0" anchor="t">
            <a:spAutoFit/>
          </a:bodyPr>
          <a:lstStyle/>
          <a:p>
            <a:pPr algn="r">
              <a:lnSpc>
                <a:spcPts val="17280"/>
              </a:lnSpc>
            </a:pPr>
            <a:r>
              <a:rPr lang="en-US" sz="14400" b="1">
                <a:solidFill>
                  <a:srgbClr val="FFFFFF"/>
                </a:solidFill>
                <a:latin typeface="Poppins Bold"/>
                <a:ea typeface="Poppins Bold"/>
                <a:cs typeface="Poppins Bold"/>
                <a:sym typeface="Poppins Bold"/>
              </a:rPr>
              <a:t>Week 4</a:t>
            </a:r>
          </a:p>
        </p:txBody>
      </p:sp>
      <p:sp>
        <p:nvSpPr>
          <p:cNvPr id="9" name="Freeform 9"/>
          <p:cNvSpPr/>
          <p:nvPr/>
        </p:nvSpPr>
        <p:spPr>
          <a:xfrm rot="-9002839">
            <a:off x="12735395" y="-2907320"/>
            <a:ext cx="8454389" cy="5093770"/>
          </a:xfrm>
          <a:custGeom>
            <a:avLst/>
            <a:gdLst/>
            <a:ahLst/>
            <a:cxnLst/>
            <a:rect l="l" t="t" r="r" b="b"/>
            <a:pathLst>
              <a:path w="8454389" h="5093770">
                <a:moveTo>
                  <a:pt x="0" y="0"/>
                </a:moveTo>
                <a:lnTo>
                  <a:pt x="8454390" y="0"/>
                </a:lnTo>
                <a:lnTo>
                  <a:pt x="8454390" y="5093770"/>
                </a:lnTo>
                <a:lnTo>
                  <a:pt x="0" y="5093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805992" y="4472864"/>
            <a:ext cx="4786221" cy="3440096"/>
          </a:xfrm>
          <a:custGeom>
            <a:avLst/>
            <a:gdLst/>
            <a:ahLst/>
            <a:cxnLst/>
            <a:rect l="l" t="t" r="r" b="b"/>
            <a:pathLst>
              <a:path w="4786221" h="3440096">
                <a:moveTo>
                  <a:pt x="0" y="0"/>
                </a:moveTo>
                <a:lnTo>
                  <a:pt x="4786221" y="0"/>
                </a:lnTo>
                <a:lnTo>
                  <a:pt x="4786221" y="3440096"/>
                </a:lnTo>
                <a:lnTo>
                  <a:pt x="0" y="3440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577962" y="2539645"/>
            <a:ext cx="11895117" cy="2400300"/>
          </a:xfrm>
          <a:prstGeom prst="rect">
            <a:avLst/>
          </a:prstGeom>
        </p:spPr>
        <p:txBody>
          <a:bodyPr lIns="0" tIns="0" rIns="0" bIns="0" rtlCol="0" anchor="t">
            <a:spAutoFit/>
          </a:bodyPr>
          <a:lstStyle/>
          <a:p>
            <a:pPr marL="681845" lvl="1" indent="-340923" algn="just">
              <a:lnSpc>
                <a:spcPts val="3789"/>
              </a:lnSpc>
              <a:buFont typeface="Arial"/>
              <a:buChar char="•"/>
            </a:pPr>
            <a:r>
              <a:rPr lang="en-US" sz="3158" b="1">
                <a:solidFill>
                  <a:srgbClr val="000000"/>
                </a:solidFill>
                <a:latin typeface="Poppins Bold"/>
                <a:ea typeface="Poppins Bold"/>
                <a:cs typeface="Poppins Bold"/>
                <a:sym typeface="Poppins Bold"/>
              </a:rPr>
              <a:t>Focus</a:t>
            </a:r>
            <a:r>
              <a:rPr lang="en-US" sz="3158">
                <a:solidFill>
                  <a:srgbClr val="000000"/>
                </a:solidFill>
                <a:latin typeface="Poppins"/>
                <a:ea typeface="Poppins"/>
                <a:cs typeface="Poppins"/>
                <a:sym typeface="Poppins"/>
              </a:rPr>
              <a:t>: Implement MLOps using </a:t>
            </a:r>
            <a:r>
              <a:rPr lang="en-US" sz="3158" b="1">
                <a:solidFill>
                  <a:srgbClr val="000000"/>
                </a:solidFill>
                <a:latin typeface="Poppins Bold"/>
                <a:ea typeface="Poppins Bold"/>
                <a:cs typeface="Poppins Bold"/>
                <a:sym typeface="Poppins Bold"/>
              </a:rPr>
              <a:t>Streamlit</a:t>
            </a:r>
            <a:r>
              <a:rPr lang="en-US" sz="3158">
                <a:solidFill>
                  <a:srgbClr val="000000"/>
                </a:solidFill>
                <a:latin typeface="Poppins"/>
                <a:ea typeface="Poppins"/>
                <a:cs typeface="Poppins"/>
                <a:sym typeface="Poppins"/>
              </a:rPr>
              <a:t> to create a user-friendly web interface that allows users to interact with machine learning models in real-time. Streamlit makes it easy to track model predictions and provide an interface for non-technical stakeholders.</a:t>
            </a:r>
          </a:p>
        </p:txBody>
      </p:sp>
      <p:sp>
        <p:nvSpPr>
          <p:cNvPr id="17" name="TextBox 17"/>
          <p:cNvSpPr txBox="1"/>
          <p:nvPr/>
        </p:nvSpPr>
        <p:spPr>
          <a:xfrm>
            <a:off x="2756153" y="546649"/>
            <a:ext cx="1196995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1. MLOps Implementation with Streamlit</a:t>
            </a:r>
          </a:p>
        </p:txBody>
      </p:sp>
      <p:sp>
        <p:nvSpPr>
          <p:cNvPr id="18" name="TextBox 18"/>
          <p:cNvSpPr txBox="1"/>
          <p:nvPr/>
        </p:nvSpPr>
        <p:spPr>
          <a:xfrm>
            <a:off x="970442" y="5944839"/>
            <a:ext cx="10833732" cy="3067050"/>
          </a:xfrm>
          <a:prstGeom prst="rect">
            <a:avLst/>
          </a:prstGeom>
        </p:spPr>
        <p:txBody>
          <a:bodyPr lIns="0" tIns="0" rIns="0" bIns="0" rtlCol="0" anchor="t">
            <a:spAutoFit/>
          </a:bodyPr>
          <a:lstStyle/>
          <a:p>
            <a:pPr marL="724640" lvl="1" indent="-362320" algn="just">
              <a:lnSpc>
                <a:spcPts val="4027"/>
              </a:lnSpc>
              <a:buFont typeface="Arial"/>
              <a:buChar char="•"/>
            </a:pPr>
            <a:r>
              <a:rPr lang="en-US" sz="3356" b="1">
                <a:solidFill>
                  <a:srgbClr val="000000"/>
                </a:solidFill>
                <a:latin typeface="Poppins Bold"/>
                <a:ea typeface="Poppins Bold"/>
                <a:cs typeface="Poppins Bold"/>
                <a:sym typeface="Poppins Bold"/>
              </a:rPr>
              <a:t>Key Message:</a:t>
            </a:r>
            <a:r>
              <a:rPr lang="en-US" sz="3356">
                <a:solidFill>
                  <a:srgbClr val="000000"/>
                </a:solidFill>
                <a:latin typeface="Poppins"/>
                <a:ea typeface="Poppins"/>
                <a:cs typeface="Poppins"/>
                <a:sym typeface="Poppins"/>
              </a:rPr>
              <a:t> Streamlit simplifies the MLOps process by allowing rapid development of </a:t>
            </a:r>
            <a:r>
              <a:rPr lang="en-US" sz="3356" b="1">
                <a:solidFill>
                  <a:srgbClr val="000000"/>
                </a:solidFill>
                <a:latin typeface="Poppins Bold"/>
                <a:ea typeface="Poppins Bold"/>
                <a:cs typeface="Poppins Bold"/>
                <a:sym typeface="Poppins Bold"/>
              </a:rPr>
              <a:t>interactive web applications</a:t>
            </a:r>
            <a:r>
              <a:rPr lang="en-US" sz="3356">
                <a:solidFill>
                  <a:srgbClr val="000000"/>
                </a:solidFill>
                <a:latin typeface="Poppins"/>
                <a:ea typeface="Poppins"/>
                <a:cs typeface="Poppins"/>
                <a:sym typeface="Poppins"/>
              </a:rPr>
              <a:t>, providing easy access to model outputs, and facilitating real-time predictions without complex infrastructure.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970442" y="1629871"/>
            <a:ext cx="11301259" cy="3715289"/>
          </a:xfrm>
          <a:custGeom>
            <a:avLst/>
            <a:gdLst/>
            <a:ahLst/>
            <a:cxnLst/>
            <a:rect l="l" t="t" r="r" b="b"/>
            <a:pathLst>
              <a:path w="11301259" h="3715289">
                <a:moveTo>
                  <a:pt x="0" y="0"/>
                </a:moveTo>
                <a:lnTo>
                  <a:pt x="11301259" y="0"/>
                </a:lnTo>
                <a:lnTo>
                  <a:pt x="11301259" y="3715289"/>
                </a:lnTo>
                <a:lnTo>
                  <a:pt x="0" y="3715289"/>
                </a:lnTo>
                <a:lnTo>
                  <a:pt x="0" y="0"/>
                </a:lnTo>
                <a:close/>
              </a:path>
            </a:pathLst>
          </a:custGeom>
          <a:blipFill>
            <a:blip r:embed="rId4"/>
            <a:stretch>
              <a:fillRect/>
            </a:stretch>
          </a:blipFill>
        </p:spPr>
        <p:txBody>
          <a:bodyPr/>
          <a:lstStyle/>
          <a:p>
            <a:endParaRPr lang="ar-SA"/>
          </a:p>
        </p:txBody>
      </p:sp>
      <p:sp>
        <p:nvSpPr>
          <p:cNvPr id="16" name="Freeform 16"/>
          <p:cNvSpPr/>
          <p:nvPr/>
        </p:nvSpPr>
        <p:spPr>
          <a:xfrm>
            <a:off x="6228591" y="5618757"/>
            <a:ext cx="11301259" cy="3616403"/>
          </a:xfrm>
          <a:custGeom>
            <a:avLst/>
            <a:gdLst/>
            <a:ahLst/>
            <a:cxnLst/>
            <a:rect l="l" t="t" r="r" b="b"/>
            <a:pathLst>
              <a:path w="11301259" h="3616403">
                <a:moveTo>
                  <a:pt x="0" y="0"/>
                </a:moveTo>
                <a:lnTo>
                  <a:pt x="11301259" y="0"/>
                </a:lnTo>
                <a:lnTo>
                  <a:pt x="11301259" y="3616403"/>
                </a:lnTo>
                <a:lnTo>
                  <a:pt x="0" y="3616403"/>
                </a:lnTo>
                <a:lnTo>
                  <a:pt x="0" y="0"/>
                </a:lnTo>
                <a:close/>
              </a:path>
            </a:pathLst>
          </a:custGeom>
          <a:blipFill>
            <a:blip r:embed="rId5"/>
            <a:stretch>
              <a:fillRect/>
            </a:stretch>
          </a:blipFill>
        </p:spPr>
        <p:txBody>
          <a:bodyPr/>
          <a:lstStyle/>
          <a:p>
            <a:endParaRPr lang="ar-SA"/>
          </a:p>
        </p:txBody>
      </p:sp>
      <p:sp>
        <p:nvSpPr>
          <p:cNvPr id="17" name="TextBox 17"/>
          <p:cNvSpPr txBox="1"/>
          <p:nvPr/>
        </p:nvSpPr>
        <p:spPr>
          <a:xfrm>
            <a:off x="2756153" y="546649"/>
            <a:ext cx="1196995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1. MLOps Implementation with Streamlit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77962" y="1710414"/>
            <a:ext cx="12949240" cy="3993611"/>
          </a:xfrm>
          <a:custGeom>
            <a:avLst/>
            <a:gdLst/>
            <a:ahLst/>
            <a:cxnLst/>
            <a:rect l="l" t="t" r="r" b="b"/>
            <a:pathLst>
              <a:path w="12949240" h="3993611">
                <a:moveTo>
                  <a:pt x="0" y="0"/>
                </a:moveTo>
                <a:lnTo>
                  <a:pt x="12949239" y="0"/>
                </a:lnTo>
                <a:lnTo>
                  <a:pt x="12949239" y="3993610"/>
                </a:lnTo>
                <a:lnTo>
                  <a:pt x="0" y="3993610"/>
                </a:lnTo>
                <a:lnTo>
                  <a:pt x="0" y="0"/>
                </a:lnTo>
                <a:close/>
              </a:path>
            </a:pathLst>
          </a:custGeom>
          <a:blipFill>
            <a:blip r:embed="rId4"/>
            <a:stretch>
              <a:fillRect/>
            </a:stretch>
          </a:blipFill>
        </p:spPr>
        <p:txBody>
          <a:bodyPr/>
          <a:lstStyle/>
          <a:p>
            <a:endParaRPr lang="ar-SA"/>
          </a:p>
        </p:txBody>
      </p:sp>
      <p:sp>
        <p:nvSpPr>
          <p:cNvPr id="16" name="Freeform 16"/>
          <p:cNvSpPr/>
          <p:nvPr/>
        </p:nvSpPr>
        <p:spPr>
          <a:xfrm>
            <a:off x="4905968" y="5855380"/>
            <a:ext cx="12870510" cy="3703681"/>
          </a:xfrm>
          <a:custGeom>
            <a:avLst/>
            <a:gdLst/>
            <a:ahLst/>
            <a:cxnLst/>
            <a:rect l="l" t="t" r="r" b="b"/>
            <a:pathLst>
              <a:path w="12870510" h="3703681">
                <a:moveTo>
                  <a:pt x="0" y="0"/>
                </a:moveTo>
                <a:lnTo>
                  <a:pt x="12870510" y="0"/>
                </a:lnTo>
                <a:lnTo>
                  <a:pt x="12870510" y="3703681"/>
                </a:lnTo>
                <a:lnTo>
                  <a:pt x="0" y="3703681"/>
                </a:lnTo>
                <a:lnTo>
                  <a:pt x="0" y="0"/>
                </a:lnTo>
                <a:close/>
              </a:path>
            </a:pathLst>
          </a:custGeom>
          <a:blipFill>
            <a:blip r:embed="rId5"/>
            <a:stretch>
              <a:fillRect/>
            </a:stretch>
          </a:blipFill>
        </p:spPr>
        <p:txBody>
          <a:bodyPr/>
          <a:lstStyle/>
          <a:p>
            <a:endParaRPr lang="ar-SA"/>
          </a:p>
        </p:txBody>
      </p:sp>
      <p:sp>
        <p:nvSpPr>
          <p:cNvPr id="17" name="TextBox 17"/>
          <p:cNvSpPr txBox="1"/>
          <p:nvPr/>
        </p:nvSpPr>
        <p:spPr>
          <a:xfrm>
            <a:off x="2756153" y="546649"/>
            <a:ext cx="1196995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1. MLOps Implementation with Streamlit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140993" y="2772118"/>
            <a:ext cx="3972583" cy="4265861"/>
          </a:xfrm>
          <a:custGeom>
            <a:avLst/>
            <a:gdLst/>
            <a:ahLst/>
            <a:cxnLst/>
            <a:rect l="l" t="t" r="r" b="b"/>
            <a:pathLst>
              <a:path w="3972583" h="4265861">
                <a:moveTo>
                  <a:pt x="0" y="0"/>
                </a:moveTo>
                <a:lnTo>
                  <a:pt x="3972583" y="0"/>
                </a:lnTo>
                <a:lnTo>
                  <a:pt x="3972583" y="4265861"/>
                </a:lnTo>
                <a:lnTo>
                  <a:pt x="0" y="42658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577962" y="2539645"/>
            <a:ext cx="11895117" cy="1447800"/>
          </a:xfrm>
          <a:prstGeom prst="rect">
            <a:avLst/>
          </a:prstGeom>
        </p:spPr>
        <p:txBody>
          <a:bodyPr lIns="0" tIns="0" rIns="0" bIns="0" rtlCol="0" anchor="t">
            <a:spAutoFit/>
          </a:bodyPr>
          <a:lstStyle/>
          <a:p>
            <a:pPr marL="681845" lvl="1" indent="-340923" algn="just">
              <a:lnSpc>
                <a:spcPts val="3789"/>
              </a:lnSpc>
              <a:buFont typeface="Arial"/>
              <a:buChar char="•"/>
            </a:pPr>
            <a:r>
              <a:rPr lang="en-US" sz="3158" b="1">
                <a:solidFill>
                  <a:srgbClr val="000000"/>
                </a:solidFill>
                <a:latin typeface="Poppins Bold"/>
                <a:ea typeface="Poppins Bold"/>
                <a:cs typeface="Poppins Bold"/>
                <a:sym typeface="Poppins Bold"/>
              </a:rPr>
              <a:t>Focus</a:t>
            </a:r>
            <a:r>
              <a:rPr lang="en-US" sz="3158">
                <a:solidFill>
                  <a:srgbClr val="000000"/>
                </a:solidFill>
                <a:latin typeface="Poppins"/>
                <a:ea typeface="Poppins"/>
                <a:cs typeface="Poppins"/>
                <a:sym typeface="Poppins"/>
              </a:rPr>
              <a:t>: Deploy the machine learning model for scalability or through Streamlit, allowing for direct user interaction with the predictive model via a web app.</a:t>
            </a:r>
          </a:p>
        </p:txBody>
      </p:sp>
      <p:sp>
        <p:nvSpPr>
          <p:cNvPr id="17" name="TextBox 17"/>
          <p:cNvSpPr txBox="1"/>
          <p:nvPr/>
        </p:nvSpPr>
        <p:spPr>
          <a:xfrm>
            <a:off x="2756153" y="546649"/>
            <a:ext cx="1196995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2. Model Deployment</a:t>
            </a:r>
          </a:p>
        </p:txBody>
      </p:sp>
      <p:sp>
        <p:nvSpPr>
          <p:cNvPr id="18" name="TextBox 18"/>
          <p:cNvSpPr txBox="1"/>
          <p:nvPr/>
        </p:nvSpPr>
        <p:spPr>
          <a:xfrm>
            <a:off x="774202" y="5665924"/>
            <a:ext cx="11502637" cy="2057400"/>
          </a:xfrm>
          <a:prstGeom prst="rect">
            <a:avLst/>
          </a:prstGeom>
        </p:spPr>
        <p:txBody>
          <a:bodyPr lIns="0" tIns="0" rIns="0" bIns="0" rtlCol="0" anchor="t">
            <a:spAutoFit/>
          </a:bodyPr>
          <a:lstStyle/>
          <a:p>
            <a:pPr marL="724640" lvl="1" indent="-362320" algn="just">
              <a:lnSpc>
                <a:spcPts val="4027"/>
              </a:lnSpc>
              <a:buFont typeface="Arial"/>
              <a:buChar char="•"/>
            </a:pPr>
            <a:r>
              <a:rPr lang="en-US" sz="3356" b="1">
                <a:solidFill>
                  <a:srgbClr val="000000"/>
                </a:solidFill>
                <a:latin typeface="Poppins Bold"/>
                <a:ea typeface="Poppins Bold"/>
                <a:cs typeface="Poppins Bold"/>
                <a:sym typeface="Poppins Bold"/>
              </a:rPr>
              <a:t>Key Message</a:t>
            </a:r>
            <a:r>
              <a:rPr lang="en-US" sz="3356">
                <a:solidFill>
                  <a:srgbClr val="000000"/>
                </a:solidFill>
                <a:latin typeface="Poppins"/>
                <a:ea typeface="Poppins"/>
                <a:cs typeface="Poppins"/>
                <a:sym typeface="Poppins"/>
              </a:rPr>
              <a:t>: With </a:t>
            </a:r>
            <a:r>
              <a:rPr lang="en-US" sz="3356" b="1">
                <a:solidFill>
                  <a:srgbClr val="000000"/>
                </a:solidFill>
                <a:latin typeface="Poppins Bold"/>
                <a:ea typeface="Poppins Bold"/>
                <a:cs typeface="Poppins Bold"/>
                <a:sym typeface="Poppins Bold"/>
              </a:rPr>
              <a:t>Streamlit</a:t>
            </a:r>
            <a:r>
              <a:rPr lang="en-US" sz="3356">
                <a:solidFill>
                  <a:srgbClr val="000000"/>
                </a:solidFill>
                <a:latin typeface="Poppins"/>
                <a:ea typeface="Poppins"/>
                <a:cs typeface="Poppins"/>
                <a:sym typeface="Poppins"/>
              </a:rPr>
              <a:t>, deployment is quick and simple, making it possible for businesses to utilize </a:t>
            </a:r>
            <a:r>
              <a:rPr lang="en-US" sz="3356" b="1">
                <a:solidFill>
                  <a:srgbClr val="000000"/>
                </a:solidFill>
                <a:latin typeface="Poppins Bold"/>
                <a:ea typeface="Poppins Bold"/>
                <a:cs typeface="Poppins Bold"/>
                <a:sym typeface="Poppins Bold"/>
              </a:rPr>
              <a:t>real-time machine learning insights</a:t>
            </a:r>
            <a:r>
              <a:rPr lang="en-US" sz="3356">
                <a:solidFill>
                  <a:srgbClr val="000000"/>
                </a:solidFill>
                <a:latin typeface="Poppins"/>
                <a:ea typeface="Poppins"/>
                <a:cs typeface="Poppins"/>
                <a:sym typeface="Poppins"/>
              </a:rPr>
              <a:t> through a customizable, accessible web interface.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28700" y="3296492"/>
            <a:ext cx="8466506" cy="5619436"/>
          </a:xfrm>
          <a:custGeom>
            <a:avLst/>
            <a:gdLst/>
            <a:ahLst/>
            <a:cxnLst/>
            <a:rect l="l" t="t" r="r" b="b"/>
            <a:pathLst>
              <a:path w="8466506" h="5619436">
                <a:moveTo>
                  <a:pt x="0" y="0"/>
                </a:moveTo>
                <a:lnTo>
                  <a:pt x="8466506" y="0"/>
                </a:lnTo>
                <a:lnTo>
                  <a:pt x="8466506" y="5619436"/>
                </a:lnTo>
                <a:lnTo>
                  <a:pt x="0" y="5619436"/>
                </a:lnTo>
                <a:lnTo>
                  <a:pt x="0" y="0"/>
                </a:lnTo>
                <a:close/>
              </a:path>
            </a:pathLst>
          </a:custGeom>
          <a:blipFill>
            <a:blip r:embed="rId4"/>
            <a:stretch>
              <a:fillRect l="-18870" r="-23483"/>
            </a:stretch>
          </a:blipFill>
        </p:spPr>
        <p:txBody>
          <a:bodyPr/>
          <a:lstStyle/>
          <a:p>
            <a:endParaRPr lang="ar-SA"/>
          </a:p>
        </p:txBody>
      </p:sp>
      <p:sp>
        <p:nvSpPr>
          <p:cNvPr id="16" name="Freeform 16"/>
          <p:cNvSpPr/>
          <p:nvPr/>
        </p:nvSpPr>
        <p:spPr>
          <a:xfrm>
            <a:off x="9581423" y="2951890"/>
            <a:ext cx="7026829" cy="6308640"/>
          </a:xfrm>
          <a:custGeom>
            <a:avLst/>
            <a:gdLst/>
            <a:ahLst/>
            <a:cxnLst/>
            <a:rect l="l" t="t" r="r" b="b"/>
            <a:pathLst>
              <a:path w="7026829" h="6308640">
                <a:moveTo>
                  <a:pt x="0" y="0"/>
                </a:moveTo>
                <a:lnTo>
                  <a:pt x="7026829" y="0"/>
                </a:lnTo>
                <a:lnTo>
                  <a:pt x="7026829" y="6308640"/>
                </a:lnTo>
                <a:lnTo>
                  <a:pt x="0" y="6308640"/>
                </a:lnTo>
                <a:lnTo>
                  <a:pt x="0" y="0"/>
                </a:lnTo>
                <a:close/>
              </a:path>
            </a:pathLst>
          </a:custGeom>
          <a:blipFill>
            <a:blip r:embed="rId5"/>
            <a:stretch>
              <a:fillRect/>
            </a:stretch>
          </a:blipFill>
        </p:spPr>
        <p:txBody>
          <a:bodyPr/>
          <a:lstStyle/>
          <a:p>
            <a:endParaRPr lang="ar-SA"/>
          </a:p>
        </p:txBody>
      </p:sp>
      <p:sp>
        <p:nvSpPr>
          <p:cNvPr id="17" name="TextBox 17"/>
          <p:cNvSpPr txBox="1"/>
          <p:nvPr/>
        </p:nvSpPr>
        <p:spPr>
          <a:xfrm>
            <a:off x="1028700" y="1467849"/>
            <a:ext cx="15223901" cy="1034155"/>
          </a:xfrm>
          <a:prstGeom prst="rect">
            <a:avLst/>
          </a:prstGeom>
        </p:spPr>
        <p:txBody>
          <a:bodyPr lIns="0" tIns="0" rIns="0" bIns="0" rtlCol="0" anchor="t">
            <a:spAutoFit/>
          </a:bodyPr>
          <a:lstStyle/>
          <a:p>
            <a:pPr algn="ctr">
              <a:lnSpc>
                <a:spcPts val="8012"/>
              </a:lnSpc>
            </a:pPr>
            <a:r>
              <a:rPr lang="en-US" sz="5723" b="1">
                <a:solidFill>
                  <a:srgbClr val="000000"/>
                </a:solidFill>
                <a:latin typeface="Poppins Bold"/>
                <a:ea typeface="Poppins Bold"/>
                <a:cs typeface="Poppins Bold"/>
                <a:sym typeface="Poppins Bold"/>
              </a:rPr>
              <a:t>forecasting App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827690" y="4810105"/>
            <a:ext cx="1131388" cy="1382807"/>
          </a:xfrm>
          <a:custGeom>
            <a:avLst/>
            <a:gdLst/>
            <a:ahLst/>
            <a:cxnLst/>
            <a:rect l="l" t="t" r="r" b="b"/>
            <a:pathLst>
              <a:path w="1131388" h="1382807">
                <a:moveTo>
                  <a:pt x="0" y="0"/>
                </a:moveTo>
                <a:lnTo>
                  <a:pt x="1131388" y="0"/>
                </a:lnTo>
                <a:lnTo>
                  <a:pt x="1131388" y="1382807"/>
                </a:lnTo>
                <a:lnTo>
                  <a:pt x="0" y="1382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1028700" y="2858822"/>
            <a:ext cx="16943018" cy="718145"/>
          </a:xfrm>
          <a:prstGeom prst="rect">
            <a:avLst/>
          </a:prstGeom>
        </p:spPr>
        <p:txBody>
          <a:bodyPr lIns="0" tIns="0" rIns="0" bIns="0" rtlCol="0" anchor="t">
            <a:spAutoFit/>
          </a:bodyPr>
          <a:lstStyle/>
          <a:p>
            <a:pPr algn="ctr">
              <a:lnSpc>
                <a:spcPts val="5574"/>
              </a:lnSpc>
            </a:pPr>
            <a:r>
              <a:rPr lang="en-US" sz="4000" b="1" i="0" dirty="0">
                <a:solidFill>
                  <a:srgbClr val="000000"/>
                </a:solidFill>
                <a:effectLst/>
              </a:rPr>
              <a:t>click to access all scripts for this week:</a:t>
            </a:r>
            <a:endParaRPr lang="en-US" sz="3981" b="1" dirty="0">
              <a:solidFill>
                <a:srgbClr val="000000"/>
              </a:solidFill>
              <a:latin typeface="Droid Arabic Naskh Bold"/>
              <a:ea typeface="Droid Arabic Naskh Bold"/>
              <a:cs typeface="Droid Arabic Naskh Bold"/>
              <a:sym typeface="Droid Arabic Naskh Bold"/>
            </a:endParaRPr>
          </a:p>
        </p:txBody>
      </p:sp>
      <p:sp>
        <p:nvSpPr>
          <p:cNvPr id="17" name="TextBox 17"/>
          <p:cNvSpPr txBox="1"/>
          <p:nvPr/>
        </p:nvSpPr>
        <p:spPr>
          <a:xfrm>
            <a:off x="3606496" y="4838373"/>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6"/>
              </a:rPr>
              <a:t>https://drive.google.com/drive/folders/1oigQKjJRxikK9zLUU1y54oEWcOQI5q_N?usp=sharing</a:t>
            </a:r>
            <a:endParaRPr lang="en-US" sz="3307" u="sng" dirty="0">
              <a:solidFill>
                <a:srgbClr val="000000"/>
              </a:solidFill>
              <a:latin typeface="Droid Arabic Naskh"/>
              <a:ea typeface="Droid Arabic Naskh"/>
              <a:cs typeface="Droid Arabic Naskh"/>
              <a:sym typeface="Droid Arabic Naskh"/>
              <a:hlinkClick r:id="rId6" tooltip="https://drive.google.com/drive/folders/1oigQKjJRxikK9zLUU1y54oEWcOQI5q_N?usp=sharing"/>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825359" y="5143500"/>
            <a:ext cx="1131388" cy="1382807"/>
          </a:xfrm>
          <a:custGeom>
            <a:avLst/>
            <a:gdLst/>
            <a:ahLst/>
            <a:cxnLst/>
            <a:rect l="l" t="t" r="r" b="b"/>
            <a:pathLst>
              <a:path w="1131388" h="1382807">
                <a:moveTo>
                  <a:pt x="0" y="0"/>
                </a:moveTo>
                <a:lnTo>
                  <a:pt x="1131388" y="0"/>
                </a:lnTo>
                <a:lnTo>
                  <a:pt x="1131388" y="1382807"/>
                </a:lnTo>
                <a:lnTo>
                  <a:pt x="0" y="1382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Freeform 16"/>
          <p:cNvSpPr/>
          <p:nvPr/>
        </p:nvSpPr>
        <p:spPr>
          <a:xfrm>
            <a:off x="4475439" y="2161391"/>
            <a:ext cx="1917674" cy="2075966"/>
          </a:xfrm>
          <a:custGeom>
            <a:avLst/>
            <a:gdLst/>
            <a:ahLst/>
            <a:cxnLst/>
            <a:rect l="l" t="t" r="r" b="b"/>
            <a:pathLst>
              <a:path w="1917674" h="2075966">
                <a:moveTo>
                  <a:pt x="0" y="0"/>
                </a:moveTo>
                <a:lnTo>
                  <a:pt x="1917674" y="0"/>
                </a:lnTo>
                <a:lnTo>
                  <a:pt x="1917674" y="2075966"/>
                </a:lnTo>
                <a:lnTo>
                  <a:pt x="0" y="2075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7" name="TextBox 17"/>
          <p:cNvSpPr txBox="1"/>
          <p:nvPr/>
        </p:nvSpPr>
        <p:spPr>
          <a:xfrm>
            <a:off x="-1077764" y="2783757"/>
            <a:ext cx="19049482" cy="807913"/>
          </a:xfrm>
          <a:prstGeom prst="rect">
            <a:avLst/>
          </a:prstGeom>
        </p:spPr>
        <p:txBody>
          <a:bodyPr lIns="0" tIns="0" rIns="0" bIns="0" rtlCol="0" anchor="t">
            <a:spAutoFit/>
          </a:bodyPr>
          <a:lstStyle/>
          <a:p>
            <a:pPr algn="ctr">
              <a:lnSpc>
                <a:spcPts val="6267"/>
              </a:lnSpc>
            </a:pPr>
            <a:r>
              <a:rPr lang="en-US" sz="4800" b="1" i="0" dirty="0">
                <a:solidFill>
                  <a:srgbClr val="000000"/>
                </a:solidFill>
                <a:effectLst/>
              </a:rPr>
              <a:t>Final Report</a:t>
            </a:r>
            <a:endParaRPr lang="en-US" sz="4476" b="1" dirty="0">
              <a:solidFill>
                <a:srgbClr val="000000"/>
              </a:solidFill>
              <a:latin typeface="Droid Arabic Naskh Bold"/>
              <a:ea typeface="Droid Arabic Naskh Bold"/>
              <a:cs typeface="Droid Arabic Naskh Bold"/>
              <a:sym typeface="Droid Arabic Naskh Bold"/>
            </a:endParaRPr>
          </a:p>
        </p:txBody>
      </p:sp>
      <p:sp>
        <p:nvSpPr>
          <p:cNvPr id="18" name="TextBox 18"/>
          <p:cNvSpPr txBox="1"/>
          <p:nvPr/>
        </p:nvSpPr>
        <p:spPr>
          <a:xfrm>
            <a:off x="3604165" y="5171768"/>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8"/>
              </a:rPr>
              <a:t>https://drive.google.com/drive/folders/1aLpJENRb3C7TvgaBEvZrivxM3wqu7mQx?usp=drive_link</a:t>
            </a:r>
            <a:endParaRPr lang="en-US" sz="3307" u="sng" dirty="0">
              <a:solidFill>
                <a:srgbClr val="000000"/>
              </a:solidFill>
              <a:latin typeface="Droid Arabic Naskh"/>
              <a:ea typeface="Droid Arabic Naskh"/>
              <a:cs typeface="Droid Arabic Naskh"/>
              <a:sym typeface="Droid Arabic Naskh"/>
              <a:hlinkClick r:id="rId8" tooltip="https://drive.google.com/drive/folders/1aLpJENRb3C7TvgaBEvZrivxM3wqu7mQx?usp=drive_lin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70455" flipH="1">
            <a:off x="-5261464" y="-2791706"/>
            <a:ext cx="12862869" cy="7749879"/>
          </a:xfrm>
          <a:custGeom>
            <a:avLst/>
            <a:gdLst/>
            <a:ahLst/>
            <a:cxnLst/>
            <a:rect l="l" t="t" r="r" b="b"/>
            <a:pathLst>
              <a:path w="12862869" h="7749879">
                <a:moveTo>
                  <a:pt x="12862869" y="0"/>
                </a:moveTo>
                <a:lnTo>
                  <a:pt x="0" y="0"/>
                </a:lnTo>
                <a:lnTo>
                  <a:pt x="0" y="7749878"/>
                </a:lnTo>
                <a:lnTo>
                  <a:pt x="12862869" y="7749878"/>
                </a:lnTo>
                <a:lnTo>
                  <a:pt x="1286286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a:off x="2037463" y="1714500"/>
            <a:ext cx="2757955" cy="2757955"/>
            <a:chOff x="0" y="0"/>
            <a:chExt cx="812800" cy="812800"/>
          </a:xfrm>
        </p:grpSpPr>
        <p:sp>
          <p:nvSpPr>
            <p:cNvPr id="4" name="Freeform 4">
              <a:hlinkClick r:id="rId4" tooltip="https://www.linkedin.com/in/youssefbahgatahmed?utm_source=share&amp;utm_campaign=share_via&amp;utm_content=profile&amp;utm_medium=ios_app"/>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6356655" flipH="1" flipV="1">
            <a:off x="10143169" y="-2530751"/>
            <a:ext cx="12862869" cy="7749879"/>
          </a:xfrm>
          <a:custGeom>
            <a:avLst/>
            <a:gdLst/>
            <a:ahLst/>
            <a:cxnLst/>
            <a:rect l="l" t="t" r="r" b="b"/>
            <a:pathLst>
              <a:path w="12862869" h="7749879">
                <a:moveTo>
                  <a:pt x="12862869" y="7749878"/>
                </a:moveTo>
                <a:lnTo>
                  <a:pt x="0" y="7749878"/>
                </a:lnTo>
                <a:lnTo>
                  <a:pt x="0" y="0"/>
                </a:lnTo>
                <a:lnTo>
                  <a:pt x="12862869" y="0"/>
                </a:lnTo>
                <a:lnTo>
                  <a:pt x="12862869" y="774987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7" name="Group 7"/>
          <p:cNvGrpSpPr>
            <a:grpSpLocks noChangeAspect="1"/>
          </p:cNvGrpSpPr>
          <p:nvPr/>
        </p:nvGrpSpPr>
        <p:grpSpPr>
          <a:xfrm>
            <a:off x="2162038" y="1839080"/>
            <a:ext cx="2508805" cy="2508795"/>
            <a:chOff x="0" y="0"/>
            <a:chExt cx="6350000" cy="6349975"/>
          </a:xfrm>
        </p:grpSpPr>
        <p:sp>
          <p:nvSpPr>
            <p:cNvPr id="8" name="Freeform 8">
              <a:hlinkClick r:id="rId4" tooltip="https://www.linkedin.com/in/youssefbahgatahmed?utm_source=share&amp;utm_campaign=share_via&amp;utm_content=profile&amp;utm_medium=ios_app"/>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b="-86480"/>
              </a:stretch>
            </a:blipFill>
          </p:spPr>
          <p:txBody>
            <a:bodyPr/>
            <a:lstStyle/>
            <a:p>
              <a:endParaRPr lang="ar-SA"/>
            </a:p>
          </p:txBody>
        </p:sp>
      </p:grpSp>
      <p:sp>
        <p:nvSpPr>
          <p:cNvPr id="9" name="TextBox 9"/>
          <p:cNvSpPr txBox="1"/>
          <p:nvPr/>
        </p:nvSpPr>
        <p:spPr>
          <a:xfrm>
            <a:off x="716149" y="4562475"/>
            <a:ext cx="5224366" cy="1076325"/>
          </a:xfrm>
          <a:prstGeom prst="rect">
            <a:avLst/>
          </a:prstGeom>
        </p:spPr>
        <p:txBody>
          <a:bodyPr lIns="0" tIns="0" rIns="0" bIns="0" rtlCol="0" anchor="t">
            <a:spAutoFit/>
          </a:bodyPr>
          <a:lstStyle/>
          <a:p>
            <a:pPr algn="ctr">
              <a:lnSpc>
                <a:spcPts val="4200"/>
              </a:lnSpc>
            </a:pPr>
            <a:r>
              <a:rPr lang="en-US" sz="3000" b="1">
                <a:solidFill>
                  <a:srgbClr val="000000"/>
                </a:solidFill>
                <a:latin typeface="Poppins Bold"/>
                <a:ea typeface="Poppins Bold"/>
                <a:cs typeface="Poppins Bold"/>
                <a:sym typeface="Poppins Bold"/>
              </a:rPr>
              <a:t>• Youssef Bahgat Ahmed</a:t>
            </a:r>
          </a:p>
          <a:p>
            <a:pPr algn="ctr">
              <a:lnSpc>
                <a:spcPts val="4200"/>
              </a:lnSpc>
              <a:spcBef>
                <a:spcPct val="0"/>
              </a:spcBef>
            </a:pPr>
            <a:endParaRPr lang="en-US" sz="3000" b="1">
              <a:solidFill>
                <a:srgbClr val="000000"/>
              </a:solidFill>
              <a:latin typeface="Poppins Bold"/>
              <a:ea typeface="Poppins Bold"/>
              <a:cs typeface="Poppins Bold"/>
              <a:sym typeface="Poppins Bold"/>
            </a:endParaRPr>
          </a:p>
        </p:txBody>
      </p:sp>
      <p:grpSp>
        <p:nvGrpSpPr>
          <p:cNvPr id="10" name="Group 10"/>
          <p:cNvGrpSpPr/>
          <p:nvPr/>
        </p:nvGrpSpPr>
        <p:grpSpPr>
          <a:xfrm>
            <a:off x="-1744156" y="10026168"/>
            <a:ext cx="21323215" cy="2652117"/>
            <a:chOff x="0" y="0"/>
            <a:chExt cx="5615991" cy="698500"/>
          </a:xfrm>
        </p:grpSpPr>
        <p:sp>
          <p:nvSpPr>
            <p:cNvPr id="11" name="Freeform 11"/>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12" name="TextBox 12"/>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4061137" y="9778518"/>
            <a:ext cx="10165725" cy="2652117"/>
            <a:chOff x="0" y="0"/>
            <a:chExt cx="2677393" cy="698500"/>
          </a:xfrm>
        </p:grpSpPr>
        <p:sp>
          <p:nvSpPr>
            <p:cNvPr id="14" name="Freeform 14"/>
            <p:cNvSpPr/>
            <p:nvPr/>
          </p:nvSpPr>
          <p:spPr>
            <a:xfrm>
              <a:off x="0" y="0"/>
              <a:ext cx="2677393" cy="698500"/>
            </a:xfrm>
            <a:custGeom>
              <a:avLst/>
              <a:gdLst/>
              <a:ahLst/>
              <a:cxnLst/>
              <a:rect l="l" t="t" r="r" b="b"/>
              <a:pathLst>
                <a:path w="2677393" h="698500">
                  <a:moveTo>
                    <a:pt x="2677393" y="349250"/>
                  </a:moveTo>
                  <a:lnTo>
                    <a:pt x="2474193" y="698500"/>
                  </a:lnTo>
                  <a:lnTo>
                    <a:pt x="203200" y="698500"/>
                  </a:lnTo>
                  <a:lnTo>
                    <a:pt x="0" y="349250"/>
                  </a:lnTo>
                  <a:lnTo>
                    <a:pt x="203200" y="0"/>
                  </a:lnTo>
                  <a:lnTo>
                    <a:pt x="2474193" y="0"/>
                  </a:lnTo>
                  <a:lnTo>
                    <a:pt x="2677393" y="349250"/>
                  </a:lnTo>
                  <a:close/>
                </a:path>
              </a:pathLst>
            </a:custGeom>
            <a:solidFill>
              <a:srgbClr val="269BBB"/>
            </a:solidFill>
          </p:spPr>
          <p:txBody>
            <a:bodyPr/>
            <a:lstStyle/>
            <a:p>
              <a:endParaRPr lang="ar-SA"/>
            </a:p>
          </p:txBody>
        </p:sp>
        <p:sp>
          <p:nvSpPr>
            <p:cNvPr id="15" name="TextBox 15"/>
            <p:cNvSpPr txBox="1"/>
            <p:nvPr/>
          </p:nvSpPr>
          <p:spPr>
            <a:xfrm>
              <a:off x="114300" y="-57150"/>
              <a:ext cx="2448793"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093823" y="1714500"/>
            <a:ext cx="2757955" cy="2757955"/>
            <a:chOff x="0" y="0"/>
            <a:chExt cx="812800" cy="812800"/>
          </a:xfrm>
        </p:grpSpPr>
        <p:sp>
          <p:nvSpPr>
            <p:cNvPr id="17" name="Freeform 17">
              <a:hlinkClick r:id="rId6" tooltip="http://www.linkedin.com/in/esraa-gamea-b61614259"/>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7218398" y="1839080"/>
            <a:ext cx="2508805" cy="2508795"/>
            <a:chOff x="0" y="0"/>
            <a:chExt cx="6350000" cy="6349975"/>
          </a:xfrm>
        </p:grpSpPr>
        <p:sp>
          <p:nvSpPr>
            <p:cNvPr id="20" name="Freeform 20">
              <a:hlinkClick r:id="rId6" tooltip="http://www.linkedin.com/in/esraa-gamea-b61614259"/>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ar-SA"/>
            </a:p>
          </p:txBody>
        </p:sp>
      </p:grpSp>
      <p:grpSp>
        <p:nvGrpSpPr>
          <p:cNvPr id="21" name="Group 21"/>
          <p:cNvGrpSpPr/>
          <p:nvPr/>
        </p:nvGrpSpPr>
        <p:grpSpPr>
          <a:xfrm>
            <a:off x="12243706" y="1661645"/>
            <a:ext cx="2757955" cy="2757955"/>
            <a:chOff x="0" y="0"/>
            <a:chExt cx="812800" cy="812800"/>
          </a:xfrm>
        </p:grpSpPr>
        <p:sp>
          <p:nvSpPr>
            <p:cNvPr id="22" name="Freeform 22">
              <a:hlinkClick r:id="rId8" tooltip="https://www.linkedin.com/in/mervat-kamel-361a291b9"/>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a:grpSpLocks noChangeAspect="1"/>
          </p:cNvGrpSpPr>
          <p:nvPr/>
        </p:nvGrpSpPr>
        <p:grpSpPr>
          <a:xfrm>
            <a:off x="12368281" y="1786225"/>
            <a:ext cx="2508805" cy="2508795"/>
            <a:chOff x="0" y="0"/>
            <a:chExt cx="6350000" cy="6349975"/>
          </a:xfrm>
        </p:grpSpPr>
        <p:sp>
          <p:nvSpPr>
            <p:cNvPr id="25" name="Freeform 25">
              <a:hlinkClick r:id="rId8" tooltip="https://www.linkedin.com/in/mervat-kamel-361a291b9"/>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ar-SA"/>
            </a:p>
          </p:txBody>
        </p:sp>
      </p:grpSp>
      <p:grpSp>
        <p:nvGrpSpPr>
          <p:cNvPr id="26" name="Group 26"/>
          <p:cNvGrpSpPr/>
          <p:nvPr/>
        </p:nvGrpSpPr>
        <p:grpSpPr>
          <a:xfrm>
            <a:off x="2037463" y="5600700"/>
            <a:ext cx="2757955" cy="2757955"/>
            <a:chOff x="0" y="0"/>
            <a:chExt cx="812800" cy="812800"/>
          </a:xfrm>
        </p:grpSpPr>
        <p:sp>
          <p:nvSpPr>
            <p:cNvPr id="27" name="Freeform 27">
              <a:hlinkClick r:id="rId10" tooltip="https://www.linkedin.com/in/wafaa-amer-bb61b0266?utm_source=share&amp;utm_campaign=share_via&amp;utm_content=profile&amp;utm_medium=android_app"/>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a:grpSpLocks noChangeAspect="1"/>
          </p:cNvGrpSpPr>
          <p:nvPr/>
        </p:nvGrpSpPr>
        <p:grpSpPr>
          <a:xfrm>
            <a:off x="2162038" y="5725280"/>
            <a:ext cx="2508805" cy="2508795"/>
            <a:chOff x="0" y="0"/>
            <a:chExt cx="6350000" cy="6349975"/>
          </a:xfrm>
        </p:grpSpPr>
        <p:sp>
          <p:nvSpPr>
            <p:cNvPr id="30" name="Freeform 30">
              <a:hlinkClick r:id="rId10" tooltip="https://www.linkedin.com/in/wafaa-amer-bb61b0266?utm_source=share&amp;utm_campaign=share_via&amp;utm_content=profile&amp;utm_medium=android_app"/>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t="-16666" b="-16666"/>
              </a:stretch>
            </a:blipFill>
          </p:spPr>
          <p:txBody>
            <a:bodyPr/>
            <a:lstStyle/>
            <a:p>
              <a:endParaRPr lang="ar-SA"/>
            </a:p>
          </p:txBody>
        </p:sp>
      </p:grpSp>
      <p:grpSp>
        <p:nvGrpSpPr>
          <p:cNvPr id="31" name="Group 31"/>
          <p:cNvGrpSpPr/>
          <p:nvPr/>
        </p:nvGrpSpPr>
        <p:grpSpPr>
          <a:xfrm>
            <a:off x="7093823" y="5525125"/>
            <a:ext cx="2757955" cy="2757955"/>
            <a:chOff x="0" y="0"/>
            <a:chExt cx="812800" cy="812800"/>
          </a:xfrm>
        </p:grpSpPr>
        <p:sp>
          <p:nvSpPr>
            <p:cNvPr id="32" name="Freeform 32">
              <a:hlinkClick r:id="rId12" tooltip="https://www.linkedin.com/in/yara-elshamly-6427ba283?utm_source=share&amp;utm_campaign=share_via&amp;utm_content=profile&amp;utm_medium=android_app"/>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4" name="Group 34"/>
          <p:cNvGrpSpPr>
            <a:grpSpLocks noChangeAspect="1"/>
          </p:cNvGrpSpPr>
          <p:nvPr/>
        </p:nvGrpSpPr>
        <p:grpSpPr>
          <a:xfrm>
            <a:off x="7218398" y="5649705"/>
            <a:ext cx="2508805" cy="2508795"/>
            <a:chOff x="0" y="0"/>
            <a:chExt cx="6350000" cy="6349975"/>
          </a:xfrm>
        </p:grpSpPr>
        <p:sp>
          <p:nvSpPr>
            <p:cNvPr id="35" name="Freeform 35">
              <a:hlinkClick r:id="rId12" tooltip="https://www.linkedin.com/in/yara-elshamly-6427ba283?utm_source=share&amp;utm_campaign=share_via&amp;utm_content=profile&amp;utm_medium=android_app"/>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t="-16666" b="-16666"/>
              </a:stretch>
            </a:blipFill>
          </p:spPr>
          <p:txBody>
            <a:bodyPr/>
            <a:lstStyle/>
            <a:p>
              <a:endParaRPr lang="ar-SA"/>
            </a:p>
          </p:txBody>
        </p:sp>
      </p:grpSp>
      <p:grpSp>
        <p:nvGrpSpPr>
          <p:cNvPr id="36" name="Group 36"/>
          <p:cNvGrpSpPr/>
          <p:nvPr/>
        </p:nvGrpSpPr>
        <p:grpSpPr>
          <a:xfrm>
            <a:off x="12243706" y="5658475"/>
            <a:ext cx="2757955" cy="2757955"/>
            <a:chOff x="0" y="0"/>
            <a:chExt cx="812800" cy="812800"/>
          </a:xfrm>
        </p:grpSpPr>
        <p:sp>
          <p:nvSpPr>
            <p:cNvPr id="37" name="Freeform 37">
              <a:hlinkClick r:id="rId14" tooltip="https://www.linkedin.com/in/mennamohamed0/"/>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ar-SA"/>
            </a:p>
          </p:txBody>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9" name="Group 39"/>
          <p:cNvGrpSpPr>
            <a:grpSpLocks noChangeAspect="1"/>
          </p:cNvGrpSpPr>
          <p:nvPr/>
        </p:nvGrpSpPr>
        <p:grpSpPr>
          <a:xfrm>
            <a:off x="12368281" y="5783055"/>
            <a:ext cx="2508805" cy="2508795"/>
            <a:chOff x="0" y="0"/>
            <a:chExt cx="6350000" cy="6349975"/>
          </a:xfrm>
        </p:grpSpPr>
        <p:sp>
          <p:nvSpPr>
            <p:cNvPr id="40" name="Freeform 40">
              <a:hlinkClick r:id="rId14" tooltip="https://www.linkedin.com/in/mennamohamed0/"/>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t="-16747" b="-16747"/>
              </a:stretch>
            </a:blipFill>
          </p:spPr>
          <p:txBody>
            <a:bodyPr/>
            <a:lstStyle/>
            <a:p>
              <a:endParaRPr lang="ar-SA"/>
            </a:p>
          </p:txBody>
        </p:sp>
      </p:grpSp>
      <p:sp>
        <p:nvSpPr>
          <p:cNvPr id="41" name="TextBox 41"/>
          <p:cNvSpPr txBox="1"/>
          <p:nvPr/>
        </p:nvSpPr>
        <p:spPr>
          <a:xfrm>
            <a:off x="4649383" y="171682"/>
            <a:ext cx="8208607" cy="1251838"/>
          </a:xfrm>
          <a:prstGeom prst="rect">
            <a:avLst/>
          </a:prstGeom>
        </p:spPr>
        <p:txBody>
          <a:bodyPr lIns="0" tIns="0" rIns="0" bIns="0" rtlCol="0" anchor="t">
            <a:spAutoFit/>
          </a:bodyPr>
          <a:lstStyle/>
          <a:p>
            <a:pPr algn="ctr">
              <a:lnSpc>
                <a:spcPts val="9749"/>
              </a:lnSpc>
              <a:spcBef>
                <a:spcPct val="0"/>
              </a:spcBef>
            </a:pPr>
            <a:r>
              <a:rPr lang="en-US" sz="6964" b="1">
                <a:solidFill>
                  <a:srgbClr val="000000"/>
                </a:solidFill>
                <a:latin typeface="Poppins Bold"/>
                <a:ea typeface="Poppins Bold"/>
                <a:cs typeface="Poppins Bold"/>
                <a:sym typeface="Poppins Bold"/>
              </a:rPr>
              <a:t>TEAM MEMBERS</a:t>
            </a:r>
          </a:p>
        </p:txBody>
      </p:sp>
      <p:sp>
        <p:nvSpPr>
          <p:cNvPr id="42" name="TextBox 42"/>
          <p:cNvSpPr txBox="1"/>
          <p:nvPr/>
        </p:nvSpPr>
        <p:spPr>
          <a:xfrm>
            <a:off x="6445462" y="4572000"/>
            <a:ext cx="5064571"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Poppins Bold"/>
                <a:ea typeface="Poppins Bold"/>
                <a:cs typeface="Poppins Bold"/>
                <a:sym typeface="Poppins Bold"/>
              </a:rPr>
              <a:t>• Esraa Mohamed Badea</a:t>
            </a:r>
          </a:p>
        </p:txBody>
      </p:sp>
      <p:sp>
        <p:nvSpPr>
          <p:cNvPr id="43" name="TextBox 43"/>
          <p:cNvSpPr txBox="1"/>
          <p:nvPr/>
        </p:nvSpPr>
        <p:spPr>
          <a:xfrm>
            <a:off x="11510033" y="4572000"/>
            <a:ext cx="5064571"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Poppins Bold"/>
                <a:ea typeface="Poppins Bold"/>
                <a:cs typeface="Poppins Bold"/>
                <a:sym typeface="Poppins Bold"/>
              </a:rPr>
              <a:t>• Mervat kamel Khalil</a:t>
            </a:r>
          </a:p>
        </p:txBody>
      </p:sp>
      <p:sp>
        <p:nvSpPr>
          <p:cNvPr id="44" name="TextBox 44"/>
          <p:cNvSpPr txBox="1"/>
          <p:nvPr/>
        </p:nvSpPr>
        <p:spPr>
          <a:xfrm>
            <a:off x="884155" y="8568205"/>
            <a:ext cx="5064571"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Poppins Bold"/>
                <a:ea typeface="Poppins Bold"/>
                <a:cs typeface="Poppins Bold"/>
                <a:sym typeface="Poppins Bold"/>
              </a:rPr>
              <a:t>• Wafaa Rafek Shawky</a:t>
            </a:r>
          </a:p>
        </p:txBody>
      </p:sp>
      <p:sp>
        <p:nvSpPr>
          <p:cNvPr id="45" name="TextBox 45"/>
          <p:cNvSpPr txBox="1"/>
          <p:nvPr/>
        </p:nvSpPr>
        <p:spPr>
          <a:xfrm>
            <a:off x="5940515" y="8568205"/>
            <a:ext cx="5064571"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Poppins Bold"/>
                <a:ea typeface="Poppins Bold"/>
                <a:cs typeface="Poppins Bold"/>
                <a:sym typeface="Poppins Bold"/>
              </a:rPr>
              <a:t>• Yara Adel Elshamly</a:t>
            </a:r>
          </a:p>
        </p:txBody>
      </p:sp>
      <p:sp>
        <p:nvSpPr>
          <p:cNvPr id="46" name="TextBox 46"/>
          <p:cNvSpPr txBox="1"/>
          <p:nvPr/>
        </p:nvSpPr>
        <p:spPr>
          <a:xfrm>
            <a:off x="11005086" y="8568205"/>
            <a:ext cx="6787528"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Poppins Bold"/>
                <a:ea typeface="Poppins Bold"/>
                <a:cs typeface="Poppins Bold"/>
                <a:sym typeface="Poppins Bold"/>
              </a:rPr>
              <a:t>• Mennatullah Mohamed Mahrous</a:t>
            </a:r>
          </a:p>
        </p:txBody>
      </p:sp>
      <p:sp>
        <p:nvSpPr>
          <p:cNvPr id="47" name="TextBox 47"/>
          <p:cNvSpPr txBox="1"/>
          <p:nvPr/>
        </p:nvSpPr>
        <p:spPr>
          <a:xfrm>
            <a:off x="6074191" y="9746505"/>
            <a:ext cx="6139619" cy="577081"/>
          </a:xfrm>
          <a:prstGeom prst="rect">
            <a:avLst/>
          </a:prstGeom>
        </p:spPr>
        <p:txBody>
          <a:bodyPr lIns="0" tIns="0" rIns="0" bIns="0" rtlCol="0" anchor="t">
            <a:spAutoFit/>
          </a:bodyPr>
          <a:lstStyle/>
          <a:p>
            <a:pPr algn="ctr">
              <a:lnSpc>
                <a:spcPts val="4462"/>
              </a:lnSpc>
            </a:pPr>
            <a:r>
              <a:rPr lang="en-US" sz="3200" b="0" i="0" dirty="0">
                <a:solidFill>
                  <a:srgbClr val="000000"/>
                </a:solidFill>
                <a:effectLst/>
              </a:rPr>
              <a:t>click any photo to check </a:t>
            </a:r>
            <a:r>
              <a:rPr lang="en-US" sz="3200" b="0" i="0" dirty="0" err="1">
                <a:solidFill>
                  <a:srgbClr val="000000"/>
                </a:solidFill>
                <a:effectLst/>
              </a:rPr>
              <a:t>linkedin</a:t>
            </a:r>
            <a:endParaRPr lang="en-US" sz="3187" dirty="0">
              <a:solidFill>
                <a:srgbClr val="000000"/>
              </a:solidFill>
              <a:latin typeface="Droid Arabic Naskh"/>
              <a:ea typeface="Droid Arabic Naskh"/>
              <a:cs typeface="Droid Arabic Naskh"/>
              <a:sym typeface="Droid Arabic Naskh"/>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8292376" cy="10285928"/>
            <a:chOff x="0" y="0"/>
            <a:chExt cx="30644249" cy="38011367"/>
          </a:xfrm>
        </p:grpSpPr>
        <p:sp>
          <p:nvSpPr>
            <p:cNvPr id="3" name="Freeform 3"/>
            <p:cNvSpPr/>
            <p:nvPr/>
          </p:nvSpPr>
          <p:spPr>
            <a:xfrm>
              <a:off x="0" y="0"/>
              <a:ext cx="30644210" cy="38011354"/>
            </a:xfrm>
            <a:custGeom>
              <a:avLst/>
              <a:gdLst/>
              <a:ahLst/>
              <a:cxnLst/>
              <a:rect l="l" t="t" r="r" b="b"/>
              <a:pathLst>
                <a:path w="30644210" h="38011354">
                  <a:moveTo>
                    <a:pt x="0" y="0"/>
                  </a:moveTo>
                  <a:lnTo>
                    <a:pt x="0" y="38011354"/>
                  </a:lnTo>
                  <a:lnTo>
                    <a:pt x="18331180" y="38011354"/>
                  </a:lnTo>
                  <a:lnTo>
                    <a:pt x="22965919" y="27565986"/>
                  </a:lnTo>
                  <a:lnTo>
                    <a:pt x="17051528" y="21132800"/>
                  </a:lnTo>
                  <a:lnTo>
                    <a:pt x="27531442" y="5499354"/>
                  </a:lnTo>
                  <a:lnTo>
                    <a:pt x="26735915" y="4842129"/>
                  </a:lnTo>
                  <a:lnTo>
                    <a:pt x="30644210" y="0"/>
                  </a:lnTo>
                  <a:lnTo>
                    <a:pt x="30644210" y="0"/>
                  </a:lnTo>
                  <a:close/>
                </a:path>
              </a:pathLst>
            </a:custGeom>
            <a:blipFill>
              <a:blip r:embed="rId2"/>
              <a:stretch>
                <a:fillRect l="-58344" r="-27833"/>
              </a:stretch>
            </a:blipFill>
          </p:spPr>
          <p:txBody>
            <a:bodyPr/>
            <a:lstStyle/>
            <a:p>
              <a:endParaRPr lang="ar-SA"/>
            </a:p>
          </p:txBody>
        </p:sp>
      </p:grpSp>
      <p:sp>
        <p:nvSpPr>
          <p:cNvPr id="4" name="Freeform 4"/>
          <p:cNvSpPr/>
          <p:nvPr/>
        </p:nvSpPr>
        <p:spPr>
          <a:xfrm rot="-5400000">
            <a:off x="976807" y="3383845"/>
            <a:ext cx="11866128" cy="4612957"/>
          </a:xfrm>
          <a:custGeom>
            <a:avLst/>
            <a:gdLst/>
            <a:ahLst/>
            <a:cxnLst/>
            <a:rect l="l" t="t" r="r" b="b"/>
            <a:pathLst>
              <a:path w="11866128" h="4612957">
                <a:moveTo>
                  <a:pt x="0" y="0"/>
                </a:moveTo>
                <a:lnTo>
                  <a:pt x="11866128" y="0"/>
                </a:lnTo>
                <a:lnTo>
                  <a:pt x="11866128" y="4612957"/>
                </a:lnTo>
                <a:lnTo>
                  <a:pt x="0" y="4612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p>
        </p:txBody>
      </p:sp>
      <p:sp>
        <p:nvSpPr>
          <p:cNvPr id="5" name="Freeform 5"/>
          <p:cNvSpPr/>
          <p:nvPr/>
        </p:nvSpPr>
        <p:spPr>
          <a:xfrm rot="9172256">
            <a:off x="3611635" y="-788585"/>
            <a:ext cx="7333289" cy="4418307"/>
          </a:xfrm>
          <a:custGeom>
            <a:avLst/>
            <a:gdLst/>
            <a:ahLst/>
            <a:cxnLst/>
            <a:rect l="l" t="t" r="r" b="b"/>
            <a:pathLst>
              <a:path w="7333289" h="4418307">
                <a:moveTo>
                  <a:pt x="0" y="0"/>
                </a:moveTo>
                <a:lnTo>
                  <a:pt x="7333289" y="0"/>
                </a:lnTo>
                <a:lnTo>
                  <a:pt x="7333289" y="4418307"/>
                </a:lnTo>
                <a:lnTo>
                  <a:pt x="0" y="441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6" name="Freeform 6"/>
          <p:cNvSpPr/>
          <p:nvPr/>
        </p:nvSpPr>
        <p:spPr>
          <a:xfrm rot="9966578">
            <a:off x="13849429" y="7299508"/>
            <a:ext cx="7398683" cy="4457707"/>
          </a:xfrm>
          <a:custGeom>
            <a:avLst/>
            <a:gdLst/>
            <a:ahLst/>
            <a:cxnLst/>
            <a:rect l="l" t="t" r="r" b="b"/>
            <a:pathLst>
              <a:path w="7398683" h="4457707">
                <a:moveTo>
                  <a:pt x="0" y="0"/>
                </a:moveTo>
                <a:lnTo>
                  <a:pt x="7398683" y="0"/>
                </a:lnTo>
                <a:lnTo>
                  <a:pt x="7398683" y="4457706"/>
                </a:lnTo>
                <a:lnTo>
                  <a:pt x="0" y="4457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grpSp>
        <p:nvGrpSpPr>
          <p:cNvPr id="7" name="Group 7"/>
          <p:cNvGrpSpPr/>
          <p:nvPr/>
        </p:nvGrpSpPr>
        <p:grpSpPr>
          <a:xfrm rot="2023761">
            <a:off x="-4981360" y="-5946643"/>
            <a:ext cx="6180658" cy="12487917"/>
            <a:chOff x="0" y="0"/>
            <a:chExt cx="1627828" cy="3288999"/>
          </a:xfrm>
        </p:grpSpPr>
        <p:sp>
          <p:nvSpPr>
            <p:cNvPr id="8" name="Freeform 8"/>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9" name="TextBox 9"/>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023761">
            <a:off x="-348299" y="-3646875"/>
            <a:ext cx="125097" cy="12487917"/>
            <a:chOff x="0" y="0"/>
            <a:chExt cx="32947" cy="3288999"/>
          </a:xfrm>
        </p:grpSpPr>
        <p:sp>
          <p:nvSpPr>
            <p:cNvPr id="11" name="Freeform 11"/>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2" name="TextBox 12"/>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737645" y="8050509"/>
            <a:ext cx="4050208" cy="4529608"/>
            <a:chOff x="0" y="0"/>
            <a:chExt cx="635929" cy="711200"/>
          </a:xfrm>
        </p:grpSpPr>
        <p:sp>
          <p:nvSpPr>
            <p:cNvPr id="14" name="Freeform 14"/>
            <p:cNvSpPr/>
            <p:nvPr/>
          </p:nvSpPr>
          <p:spPr>
            <a:xfrm>
              <a:off x="0" y="0"/>
              <a:ext cx="635929" cy="711200"/>
            </a:xfrm>
            <a:custGeom>
              <a:avLst/>
              <a:gdLst/>
              <a:ahLst/>
              <a:cxnLst/>
              <a:rect l="l" t="t" r="r" b="b"/>
              <a:pathLst>
                <a:path w="635929" h="711200">
                  <a:moveTo>
                    <a:pt x="317964" y="0"/>
                  </a:moveTo>
                  <a:lnTo>
                    <a:pt x="635929" y="711200"/>
                  </a:lnTo>
                  <a:lnTo>
                    <a:pt x="0" y="711200"/>
                  </a:lnTo>
                  <a:lnTo>
                    <a:pt x="317964" y="0"/>
                  </a:lnTo>
                  <a:close/>
                </a:path>
              </a:pathLst>
            </a:custGeom>
            <a:solidFill>
              <a:srgbClr val="000000">
                <a:alpha val="0"/>
              </a:srgbClr>
            </a:solidFill>
            <a:ln w="95250" cap="sq">
              <a:solidFill>
                <a:srgbClr val="FFFFFF"/>
              </a:solidFill>
              <a:prstDash val="solid"/>
              <a:miter/>
            </a:ln>
          </p:spPr>
          <p:txBody>
            <a:bodyPr/>
            <a:lstStyle/>
            <a:p>
              <a:endParaRPr lang="ar-SA"/>
            </a:p>
          </p:txBody>
        </p:sp>
        <p:sp>
          <p:nvSpPr>
            <p:cNvPr id="15" name="TextBox 15"/>
            <p:cNvSpPr txBox="1"/>
            <p:nvPr/>
          </p:nvSpPr>
          <p:spPr>
            <a:xfrm>
              <a:off x="99364" y="273050"/>
              <a:ext cx="437201" cy="38735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6376487" y="1028700"/>
            <a:ext cx="872369" cy="815665"/>
          </a:xfrm>
          <a:custGeom>
            <a:avLst/>
            <a:gdLst/>
            <a:ahLst/>
            <a:cxnLst/>
            <a:rect l="l" t="t" r="r" b="b"/>
            <a:pathLst>
              <a:path w="872369" h="815665">
                <a:moveTo>
                  <a:pt x="0" y="0"/>
                </a:moveTo>
                <a:lnTo>
                  <a:pt x="872369" y="0"/>
                </a:lnTo>
                <a:lnTo>
                  <a:pt x="872369" y="815665"/>
                </a:lnTo>
                <a:lnTo>
                  <a:pt x="0" y="815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p>
        </p:txBody>
      </p:sp>
      <p:sp>
        <p:nvSpPr>
          <p:cNvPr id="17" name="AutoShape 17"/>
          <p:cNvSpPr/>
          <p:nvPr/>
        </p:nvSpPr>
        <p:spPr>
          <a:xfrm>
            <a:off x="8920629" y="3432458"/>
            <a:ext cx="3653625" cy="0"/>
          </a:xfrm>
          <a:prstGeom prst="line">
            <a:avLst/>
          </a:prstGeom>
          <a:ln w="38100" cap="flat">
            <a:solidFill>
              <a:srgbClr val="000000"/>
            </a:solidFill>
            <a:prstDash val="solid"/>
            <a:headEnd type="none" w="sm" len="sm"/>
            <a:tailEnd type="none" w="sm" len="sm"/>
          </a:ln>
        </p:spPr>
        <p:txBody>
          <a:bodyPr/>
          <a:lstStyle/>
          <a:p>
            <a:endParaRPr lang="ar-SA"/>
          </a:p>
        </p:txBody>
      </p:sp>
      <p:sp>
        <p:nvSpPr>
          <p:cNvPr id="18" name="Freeform 18"/>
          <p:cNvSpPr/>
          <p:nvPr/>
        </p:nvSpPr>
        <p:spPr>
          <a:xfrm>
            <a:off x="16376487" y="8327221"/>
            <a:ext cx="859118" cy="859118"/>
          </a:xfrm>
          <a:custGeom>
            <a:avLst/>
            <a:gdLst/>
            <a:ahLst/>
            <a:cxnLst/>
            <a:rect l="l" t="t" r="r" b="b"/>
            <a:pathLst>
              <a:path w="859118" h="859118">
                <a:moveTo>
                  <a:pt x="0" y="0"/>
                </a:moveTo>
                <a:lnTo>
                  <a:pt x="859119" y="0"/>
                </a:lnTo>
                <a:lnTo>
                  <a:pt x="859119" y="859118"/>
                </a:lnTo>
                <a:lnTo>
                  <a:pt x="0" y="8591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SA"/>
          </a:p>
        </p:txBody>
      </p:sp>
      <p:sp>
        <p:nvSpPr>
          <p:cNvPr id="19" name="TextBox 19"/>
          <p:cNvSpPr txBox="1"/>
          <p:nvPr/>
        </p:nvSpPr>
        <p:spPr>
          <a:xfrm>
            <a:off x="11010952" y="8493255"/>
            <a:ext cx="5081754" cy="450850"/>
          </a:xfrm>
          <a:prstGeom prst="rect">
            <a:avLst/>
          </a:prstGeom>
        </p:spPr>
        <p:txBody>
          <a:bodyPr lIns="0" tIns="0" rIns="0" bIns="0" rtlCol="0" anchor="t">
            <a:spAutoFit/>
          </a:bodyPr>
          <a:lstStyle/>
          <a:p>
            <a:pPr algn="r">
              <a:lnSpc>
                <a:spcPts val="3500"/>
              </a:lnSpc>
            </a:pPr>
            <a:r>
              <a:rPr lang="en-US" sz="2500" b="1">
                <a:solidFill>
                  <a:srgbClr val="000000"/>
                </a:solidFill>
                <a:latin typeface="Poppins Medium"/>
                <a:ea typeface="Poppins Medium"/>
                <a:cs typeface="Poppins Medium"/>
                <a:sym typeface="Poppins Medium"/>
              </a:rPr>
              <a:t>................</a:t>
            </a:r>
          </a:p>
        </p:txBody>
      </p:sp>
      <p:sp>
        <p:nvSpPr>
          <p:cNvPr id="20" name="TextBox 20"/>
          <p:cNvSpPr txBox="1"/>
          <p:nvPr/>
        </p:nvSpPr>
        <p:spPr>
          <a:xfrm>
            <a:off x="8320951" y="3355594"/>
            <a:ext cx="8985974" cy="2007173"/>
          </a:xfrm>
          <a:prstGeom prst="rect">
            <a:avLst/>
          </a:prstGeom>
        </p:spPr>
        <p:txBody>
          <a:bodyPr lIns="0" tIns="0" rIns="0" bIns="0" rtlCol="0" anchor="t">
            <a:spAutoFit/>
          </a:bodyPr>
          <a:lstStyle/>
          <a:p>
            <a:pPr algn="r">
              <a:lnSpc>
                <a:spcPts val="15545"/>
              </a:lnSpc>
            </a:pPr>
            <a:r>
              <a:rPr lang="en-US" sz="11104" b="1">
                <a:solidFill>
                  <a:srgbClr val="000000"/>
                </a:solidFill>
                <a:latin typeface="Poppins Ultra-Bold"/>
                <a:ea typeface="Poppins Ultra-Bold"/>
                <a:cs typeface="Poppins Ultra-Bold"/>
                <a:sym typeface="Poppins Ultra-Bold"/>
              </a:rPr>
              <a:t>THANK YOU</a:t>
            </a:r>
          </a:p>
        </p:txBody>
      </p:sp>
      <p:sp>
        <p:nvSpPr>
          <p:cNvPr id="21" name="TextBox 21"/>
          <p:cNvSpPr txBox="1"/>
          <p:nvPr/>
        </p:nvSpPr>
        <p:spPr>
          <a:xfrm>
            <a:off x="12258770" y="1214137"/>
            <a:ext cx="3833936" cy="441325"/>
          </a:xfrm>
          <a:prstGeom prst="rect">
            <a:avLst/>
          </a:prstGeom>
        </p:spPr>
        <p:txBody>
          <a:bodyPr lIns="0" tIns="0" rIns="0" bIns="0" rtlCol="0" anchor="t">
            <a:spAutoFit/>
          </a:bodyPr>
          <a:lstStyle/>
          <a:p>
            <a:pPr algn="r">
              <a:lnSpc>
                <a:spcPts val="3499"/>
              </a:lnSpc>
            </a:pPr>
            <a:r>
              <a:rPr lang="en-US" sz="2499" b="1">
                <a:solidFill>
                  <a:srgbClr val="000000"/>
                </a:solidFill>
                <a:latin typeface="Poppins Medium"/>
                <a:ea typeface="Poppins Medium"/>
                <a:cs typeface="Poppins Medium"/>
                <a:sym typeface="Poppins Medium"/>
              </a:rPr>
              <a:t>................</a:t>
            </a:r>
          </a:p>
        </p:txBody>
      </p:sp>
      <p:sp>
        <p:nvSpPr>
          <p:cNvPr id="22" name="TextBox 22"/>
          <p:cNvSpPr txBox="1"/>
          <p:nvPr/>
        </p:nvSpPr>
        <p:spPr>
          <a:xfrm>
            <a:off x="12701257" y="3137847"/>
            <a:ext cx="4558043" cy="541597"/>
          </a:xfrm>
          <a:prstGeom prst="rect">
            <a:avLst/>
          </a:prstGeom>
        </p:spPr>
        <p:txBody>
          <a:bodyPr lIns="0" tIns="0" rIns="0" bIns="0" rtlCol="0" anchor="t">
            <a:spAutoFit/>
          </a:bodyPr>
          <a:lstStyle/>
          <a:p>
            <a:pPr algn="r">
              <a:lnSpc>
                <a:spcPts val="4273"/>
              </a:lnSpc>
            </a:pPr>
            <a:r>
              <a:rPr lang="en-US" sz="3052" b="1">
                <a:solidFill>
                  <a:srgbClr val="000000"/>
                </a:solidFill>
                <a:latin typeface="Poppins Semi-Bold"/>
                <a:ea typeface="Poppins Semi-Bold"/>
                <a:cs typeface="Poppins Semi-Bold"/>
                <a:sym typeface="Poppins Semi-Bold"/>
              </a:rPr>
              <a:t>PRESENTATION - 2024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49737" flipH="1" flipV="1">
            <a:off x="3541329" y="8060502"/>
            <a:ext cx="8454389" cy="5093770"/>
          </a:xfrm>
          <a:custGeom>
            <a:avLst/>
            <a:gdLst/>
            <a:ahLst/>
            <a:cxnLst/>
            <a:rect l="l" t="t" r="r" b="b"/>
            <a:pathLst>
              <a:path w="8454389" h="5093770">
                <a:moveTo>
                  <a:pt x="8454389" y="5093769"/>
                </a:moveTo>
                <a:lnTo>
                  <a:pt x="0" y="5093769"/>
                </a:lnTo>
                <a:lnTo>
                  <a:pt x="0" y="0"/>
                </a:lnTo>
                <a:lnTo>
                  <a:pt x="8454389" y="0"/>
                </a:lnTo>
                <a:lnTo>
                  <a:pt x="8454389" y="50937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3" name="Group 3"/>
          <p:cNvGrpSpPr/>
          <p:nvPr/>
        </p:nvGrpSpPr>
        <p:grpSpPr>
          <a:xfrm>
            <a:off x="-974718" y="1678149"/>
            <a:ext cx="21307910" cy="6930702"/>
            <a:chOff x="0" y="0"/>
            <a:chExt cx="5611960" cy="1825370"/>
          </a:xfrm>
        </p:grpSpPr>
        <p:sp>
          <p:nvSpPr>
            <p:cNvPr id="4" name="Freeform 4"/>
            <p:cNvSpPr/>
            <p:nvPr/>
          </p:nvSpPr>
          <p:spPr>
            <a:xfrm>
              <a:off x="0" y="0"/>
              <a:ext cx="5611960" cy="1825370"/>
            </a:xfrm>
            <a:custGeom>
              <a:avLst/>
              <a:gdLst/>
              <a:ahLst/>
              <a:cxnLst/>
              <a:rect l="l" t="t" r="r" b="b"/>
              <a:pathLst>
                <a:path w="5611960" h="1825370">
                  <a:moveTo>
                    <a:pt x="0" y="0"/>
                  </a:moveTo>
                  <a:lnTo>
                    <a:pt x="5611960" y="0"/>
                  </a:lnTo>
                  <a:lnTo>
                    <a:pt x="5611960" y="1825370"/>
                  </a:lnTo>
                  <a:lnTo>
                    <a:pt x="0" y="1825370"/>
                  </a:lnTo>
                  <a:close/>
                </a:path>
              </a:pathLst>
            </a:custGeom>
            <a:solidFill>
              <a:srgbClr val="0E6B84"/>
            </a:solidFill>
          </p:spPr>
          <p:txBody>
            <a:bodyPr/>
            <a:lstStyle/>
            <a:p>
              <a:endParaRPr lang="ar-SA"/>
            </a:p>
          </p:txBody>
        </p:sp>
        <p:sp>
          <p:nvSpPr>
            <p:cNvPr id="5" name="TextBox 5"/>
            <p:cNvSpPr txBox="1"/>
            <p:nvPr/>
          </p:nvSpPr>
          <p:spPr>
            <a:xfrm>
              <a:off x="0" y="-57150"/>
              <a:ext cx="5611960" cy="188252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6602302" cy="10287000"/>
            <a:chOff x="0" y="0"/>
            <a:chExt cx="8803069" cy="13716000"/>
          </a:xfrm>
        </p:grpSpPr>
        <p:pic>
          <p:nvPicPr>
            <p:cNvPr id="7" name="Picture 7"/>
            <p:cNvPicPr>
              <a:picLocks noChangeAspect="1"/>
            </p:cNvPicPr>
            <p:nvPr/>
          </p:nvPicPr>
          <p:blipFill>
            <a:blip r:embed="rId4"/>
            <a:srcRect l="21457" t="8088" r="22394" b="4427"/>
            <a:stretch>
              <a:fillRect/>
            </a:stretch>
          </p:blipFill>
          <p:spPr>
            <a:xfrm>
              <a:off x="0" y="0"/>
              <a:ext cx="8803069" cy="13716000"/>
            </a:xfrm>
            <a:prstGeom prst="rect">
              <a:avLst/>
            </a:prstGeom>
          </p:spPr>
        </p:pic>
      </p:grpSp>
      <p:sp>
        <p:nvSpPr>
          <p:cNvPr id="8" name="TextBox 8"/>
          <p:cNvSpPr txBox="1"/>
          <p:nvPr/>
        </p:nvSpPr>
        <p:spPr>
          <a:xfrm>
            <a:off x="-8799388" y="3555434"/>
            <a:ext cx="24201078" cy="2324100"/>
          </a:xfrm>
          <a:prstGeom prst="rect">
            <a:avLst/>
          </a:prstGeom>
        </p:spPr>
        <p:txBody>
          <a:bodyPr lIns="0" tIns="0" rIns="0" bIns="0" rtlCol="0" anchor="t">
            <a:spAutoFit/>
          </a:bodyPr>
          <a:lstStyle/>
          <a:p>
            <a:pPr algn="r">
              <a:lnSpc>
                <a:spcPts val="17280"/>
              </a:lnSpc>
            </a:pPr>
            <a:r>
              <a:rPr lang="en-US" sz="14400" b="1">
                <a:solidFill>
                  <a:srgbClr val="FFFFFF"/>
                </a:solidFill>
                <a:latin typeface="Poppins Bold"/>
                <a:ea typeface="Poppins Bold"/>
                <a:cs typeface="Poppins Bold"/>
                <a:sym typeface="Poppins Bold"/>
              </a:rPr>
              <a:t>Week 1</a:t>
            </a:r>
          </a:p>
        </p:txBody>
      </p:sp>
      <p:sp>
        <p:nvSpPr>
          <p:cNvPr id="9" name="Freeform 9"/>
          <p:cNvSpPr/>
          <p:nvPr/>
        </p:nvSpPr>
        <p:spPr>
          <a:xfrm rot="-9002839">
            <a:off x="12735395" y="-2907320"/>
            <a:ext cx="8454389" cy="5093770"/>
          </a:xfrm>
          <a:custGeom>
            <a:avLst/>
            <a:gdLst/>
            <a:ahLst/>
            <a:cxnLst/>
            <a:rect l="l" t="t" r="r" b="b"/>
            <a:pathLst>
              <a:path w="8454389" h="5093770">
                <a:moveTo>
                  <a:pt x="0" y="0"/>
                </a:moveTo>
                <a:lnTo>
                  <a:pt x="8454390" y="0"/>
                </a:lnTo>
                <a:lnTo>
                  <a:pt x="8454390" y="5093770"/>
                </a:lnTo>
                <a:lnTo>
                  <a:pt x="0" y="5093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837810" y="4905048"/>
            <a:ext cx="3477107" cy="3851036"/>
          </a:xfrm>
          <a:custGeom>
            <a:avLst/>
            <a:gdLst/>
            <a:ahLst/>
            <a:cxnLst/>
            <a:rect l="l" t="t" r="r" b="b"/>
            <a:pathLst>
              <a:path w="3477107" h="3851036">
                <a:moveTo>
                  <a:pt x="0" y="0"/>
                </a:moveTo>
                <a:lnTo>
                  <a:pt x="3477107" y="0"/>
                </a:lnTo>
                <a:lnTo>
                  <a:pt x="3477107" y="3851036"/>
                </a:lnTo>
                <a:lnTo>
                  <a:pt x="0" y="3851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577962" y="2539645"/>
            <a:ext cx="11895117" cy="2365404"/>
          </a:xfrm>
          <a:prstGeom prst="rect">
            <a:avLst/>
          </a:prstGeom>
        </p:spPr>
        <p:txBody>
          <a:bodyPr lIns="0" tIns="0" rIns="0" bIns="0" rtlCol="0" anchor="t">
            <a:spAutoFit/>
          </a:bodyPr>
          <a:lstStyle/>
          <a:p>
            <a:pPr marL="681846" lvl="1" indent="-340923" algn="just">
              <a:lnSpc>
                <a:spcPts val="3789"/>
              </a:lnSpc>
              <a:buFont typeface="Arial"/>
              <a:buChar char="•"/>
            </a:pPr>
            <a:r>
              <a:rPr lang="en-US" sz="3158" b="1">
                <a:solidFill>
                  <a:srgbClr val="000000"/>
                </a:solidFill>
                <a:latin typeface="Poppins Bold"/>
                <a:ea typeface="Poppins Bold"/>
                <a:cs typeface="Poppins Bold"/>
                <a:sym typeface="Poppins Bold"/>
              </a:rPr>
              <a:t>Focus</a:t>
            </a:r>
            <a:r>
              <a:rPr lang="en-US" sz="3158">
                <a:solidFill>
                  <a:srgbClr val="000000"/>
                </a:solidFill>
                <a:latin typeface="Poppins"/>
                <a:ea typeface="Poppins"/>
                <a:cs typeface="Poppins"/>
                <a:sym typeface="Poppins"/>
              </a:rPr>
              <a:t>: Designing a robust </a:t>
            </a:r>
            <a:r>
              <a:rPr lang="en-US" sz="3158" b="1">
                <a:solidFill>
                  <a:srgbClr val="000000"/>
                </a:solidFill>
                <a:latin typeface="Poppins Bold"/>
                <a:ea typeface="Poppins Bold"/>
                <a:cs typeface="Poppins Bold"/>
                <a:sym typeface="Poppins Bold"/>
              </a:rPr>
              <a:t>SQL database schema</a:t>
            </a:r>
            <a:r>
              <a:rPr lang="en-US" sz="3158">
                <a:solidFill>
                  <a:srgbClr val="000000"/>
                </a:solidFill>
                <a:latin typeface="Poppins"/>
                <a:ea typeface="Poppins"/>
                <a:cs typeface="Poppins"/>
                <a:sym typeface="Poppins"/>
              </a:rPr>
              <a:t> to effectively manage customer data. This schema will handle everything from </a:t>
            </a:r>
            <a:r>
              <a:rPr lang="en-US" sz="3158" b="1">
                <a:solidFill>
                  <a:srgbClr val="000000"/>
                </a:solidFill>
                <a:latin typeface="Poppins Bold"/>
                <a:ea typeface="Poppins Bold"/>
                <a:cs typeface="Poppins Bold"/>
                <a:sym typeface="Poppins Bold"/>
              </a:rPr>
              <a:t>customer details</a:t>
            </a:r>
            <a:r>
              <a:rPr lang="en-US" sz="3158">
                <a:solidFill>
                  <a:srgbClr val="000000"/>
                </a:solidFill>
                <a:latin typeface="Poppins"/>
                <a:ea typeface="Poppins"/>
                <a:cs typeface="Poppins"/>
                <a:sym typeface="Poppins"/>
              </a:rPr>
              <a:t> to </a:t>
            </a:r>
            <a:r>
              <a:rPr lang="en-US" sz="3158" b="1">
                <a:solidFill>
                  <a:srgbClr val="000000"/>
                </a:solidFill>
                <a:latin typeface="Poppins Bold"/>
                <a:ea typeface="Poppins Bold"/>
                <a:cs typeface="Poppins Bold"/>
                <a:sym typeface="Poppins Bold"/>
              </a:rPr>
              <a:t> interactions</a:t>
            </a:r>
            <a:r>
              <a:rPr lang="en-US" sz="3158">
                <a:solidFill>
                  <a:srgbClr val="000000"/>
                </a:solidFill>
                <a:latin typeface="Poppins"/>
                <a:ea typeface="Poppins"/>
                <a:cs typeface="Poppins"/>
                <a:sym typeface="Poppins"/>
              </a:rPr>
              <a:t>, providing a solid foundation for future data analysis and reporting.</a:t>
            </a:r>
          </a:p>
        </p:txBody>
      </p:sp>
      <p:sp>
        <p:nvSpPr>
          <p:cNvPr id="17" name="TextBox 17"/>
          <p:cNvSpPr txBox="1"/>
          <p:nvPr/>
        </p:nvSpPr>
        <p:spPr>
          <a:xfrm>
            <a:off x="4087803" y="546649"/>
            <a:ext cx="9007034"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1. Database Design</a:t>
            </a:r>
          </a:p>
        </p:txBody>
      </p:sp>
      <p:sp>
        <p:nvSpPr>
          <p:cNvPr id="18" name="TextBox 18"/>
          <p:cNvSpPr txBox="1"/>
          <p:nvPr/>
        </p:nvSpPr>
        <p:spPr>
          <a:xfrm>
            <a:off x="970442" y="5944839"/>
            <a:ext cx="9701830" cy="2057400"/>
          </a:xfrm>
          <a:prstGeom prst="rect">
            <a:avLst/>
          </a:prstGeom>
        </p:spPr>
        <p:txBody>
          <a:bodyPr lIns="0" tIns="0" rIns="0" bIns="0" rtlCol="0" anchor="t">
            <a:spAutoFit/>
          </a:bodyPr>
          <a:lstStyle/>
          <a:p>
            <a:pPr marL="724640" lvl="1" indent="-362320" algn="just">
              <a:lnSpc>
                <a:spcPts val="4027"/>
              </a:lnSpc>
              <a:buFont typeface="Arial"/>
              <a:buChar char="•"/>
            </a:pPr>
            <a:r>
              <a:rPr lang="en-US" sz="3356" b="1">
                <a:solidFill>
                  <a:srgbClr val="000000"/>
                </a:solidFill>
                <a:latin typeface="Poppins Bold"/>
                <a:ea typeface="Poppins Bold"/>
                <a:cs typeface="Poppins Bold"/>
                <a:sym typeface="Poppins Bold"/>
              </a:rPr>
              <a:t>Key Message:</a:t>
            </a:r>
            <a:r>
              <a:rPr lang="en-US" sz="3356">
                <a:solidFill>
                  <a:srgbClr val="000000"/>
                </a:solidFill>
                <a:latin typeface="Poppins"/>
                <a:ea typeface="Poppins"/>
                <a:cs typeface="Poppins"/>
                <a:sym typeface="Poppins"/>
              </a:rPr>
              <a:t> A well-designed database is the cornerstone of effective customer data management, ensuring data consistency, integrity, and scalability.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516187" y="992656"/>
            <a:ext cx="1170362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 2. SQL Database Implementation</a:t>
            </a:r>
          </a:p>
        </p:txBody>
      </p:sp>
      <p:sp>
        <p:nvSpPr>
          <p:cNvPr id="16" name="Freeform 16"/>
          <p:cNvSpPr/>
          <p:nvPr/>
        </p:nvSpPr>
        <p:spPr>
          <a:xfrm>
            <a:off x="10580879" y="3349234"/>
            <a:ext cx="7707121" cy="6608832"/>
          </a:xfrm>
          <a:custGeom>
            <a:avLst/>
            <a:gdLst/>
            <a:ahLst/>
            <a:cxnLst/>
            <a:rect l="l" t="t" r="r" b="b"/>
            <a:pathLst>
              <a:path w="7707121" h="6608832">
                <a:moveTo>
                  <a:pt x="0" y="0"/>
                </a:moveTo>
                <a:lnTo>
                  <a:pt x="7707121" y="0"/>
                </a:lnTo>
                <a:lnTo>
                  <a:pt x="7707121" y="6608832"/>
                </a:lnTo>
                <a:lnTo>
                  <a:pt x="0" y="6608832"/>
                </a:lnTo>
                <a:lnTo>
                  <a:pt x="0" y="0"/>
                </a:lnTo>
                <a:close/>
              </a:path>
            </a:pathLst>
          </a:custGeom>
          <a:blipFill>
            <a:blip r:embed="rId4"/>
            <a:stretch>
              <a:fillRect/>
            </a:stretch>
          </a:blipFill>
        </p:spPr>
        <p:txBody>
          <a:bodyPr/>
          <a:lstStyle/>
          <a:p>
            <a:endParaRPr lang="ar-SA"/>
          </a:p>
        </p:txBody>
      </p:sp>
      <p:sp>
        <p:nvSpPr>
          <p:cNvPr id="17" name="TextBox 17"/>
          <p:cNvSpPr txBox="1"/>
          <p:nvPr/>
        </p:nvSpPr>
        <p:spPr>
          <a:xfrm>
            <a:off x="970442" y="2514988"/>
            <a:ext cx="12609215" cy="2667397"/>
          </a:xfrm>
          <a:prstGeom prst="rect">
            <a:avLst/>
          </a:prstGeom>
        </p:spPr>
        <p:txBody>
          <a:bodyPr lIns="0" tIns="0" rIns="0" bIns="0" rtlCol="0" anchor="t">
            <a:spAutoFit/>
          </a:bodyPr>
          <a:lstStyle/>
          <a:p>
            <a:pPr marL="794245" lvl="1" indent="-397122" algn="ctr">
              <a:lnSpc>
                <a:spcPts val="5150"/>
              </a:lnSpc>
              <a:buFont typeface="Arial"/>
              <a:buChar char="•"/>
            </a:pPr>
            <a:r>
              <a:rPr lang="en-US" sz="4000" b="1" i="0" dirty="0">
                <a:solidFill>
                  <a:srgbClr val="000000"/>
                </a:solidFill>
                <a:effectLst/>
              </a:rPr>
              <a:t>Focus</a:t>
            </a:r>
            <a:r>
              <a:rPr lang="en-US" sz="4000" b="0" i="0" dirty="0">
                <a:solidFill>
                  <a:srgbClr val="000000"/>
                </a:solidFill>
                <a:effectLst/>
              </a:rPr>
              <a:t>: Using </a:t>
            </a:r>
            <a:r>
              <a:rPr lang="en-US" sz="4000" b="1" i="0" dirty="0">
                <a:solidFill>
                  <a:srgbClr val="000000"/>
                </a:solidFill>
                <a:effectLst/>
              </a:rPr>
              <a:t>Microsoft SQL Server</a:t>
            </a:r>
            <a:r>
              <a:rPr lang="en-US" sz="4000" b="0" i="0" dirty="0">
                <a:solidFill>
                  <a:srgbClr val="000000"/>
                </a:solidFill>
                <a:effectLst/>
              </a:rPr>
              <a:t> to create and populate a fully functioning database. This includes setting up the necessary tables and relationships for handling complex customer datasets.</a:t>
            </a:r>
            <a:endParaRPr lang="en-US" sz="3678" dirty="0">
              <a:solidFill>
                <a:srgbClr val="000000"/>
              </a:solidFill>
              <a:latin typeface="Droid Arabic Naskh"/>
              <a:ea typeface="Droid Arabic Naskh"/>
              <a:cs typeface="Droid Arabic Naskh"/>
              <a:sym typeface="Droid Arabic Naskh"/>
            </a:endParaRPr>
          </a:p>
        </p:txBody>
      </p:sp>
      <p:sp>
        <p:nvSpPr>
          <p:cNvPr id="18" name="TextBox 18"/>
          <p:cNvSpPr txBox="1"/>
          <p:nvPr/>
        </p:nvSpPr>
        <p:spPr>
          <a:xfrm>
            <a:off x="1028700" y="5881923"/>
            <a:ext cx="10247304" cy="2564805"/>
          </a:xfrm>
          <a:prstGeom prst="rect">
            <a:avLst/>
          </a:prstGeom>
        </p:spPr>
        <p:txBody>
          <a:bodyPr lIns="0" tIns="0" rIns="0" bIns="0" rtlCol="0" anchor="t">
            <a:spAutoFit/>
          </a:bodyPr>
          <a:lstStyle/>
          <a:p>
            <a:pPr marL="775827" lvl="1" indent="-387914" algn="ctr">
              <a:lnSpc>
                <a:spcPts val="5030"/>
              </a:lnSpc>
              <a:buFont typeface="Arial"/>
              <a:buChar char="•"/>
            </a:pPr>
            <a:r>
              <a:rPr lang="en-US" sz="3600" b="1" i="0" dirty="0">
                <a:solidFill>
                  <a:srgbClr val="000000"/>
                </a:solidFill>
                <a:effectLst/>
              </a:rPr>
              <a:t>Key Message</a:t>
            </a:r>
            <a:r>
              <a:rPr lang="en-US" sz="3600" b="0" i="0" dirty="0">
                <a:solidFill>
                  <a:srgbClr val="000000"/>
                </a:solidFill>
                <a:effectLst/>
              </a:rPr>
              <a:t>: Leverage </a:t>
            </a:r>
            <a:r>
              <a:rPr lang="en-US" sz="3600" b="1" i="0" dirty="0">
                <a:solidFill>
                  <a:srgbClr val="000000"/>
                </a:solidFill>
                <a:effectLst/>
              </a:rPr>
              <a:t>SQL Server's</a:t>
            </a:r>
            <a:r>
              <a:rPr lang="en-US" sz="3600" b="0" i="0" dirty="0">
                <a:solidFill>
                  <a:srgbClr val="000000"/>
                </a:solidFill>
                <a:effectLst/>
              </a:rPr>
              <a:t> powerful capabilities to manage large volumes of customer data efficiently, ensuring that all information is organized and accessible for future analysis.</a:t>
            </a:r>
            <a:endParaRPr lang="en-US" sz="3593" dirty="0">
              <a:solidFill>
                <a:srgbClr val="000000"/>
              </a:solidFill>
              <a:latin typeface="Droid Arabic Naskh"/>
              <a:ea typeface="Droid Arabic Naskh"/>
              <a:cs typeface="Droid Arabic Naskh"/>
              <a:sym typeface="Droid Arabic Nask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77962" y="3051674"/>
            <a:ext cx="6902321" cy="3546068"/>
          </a:xfrm>
          <a:custGeom>
            <a:avLst/>
            <a:gdLst/>
            <a:ahLst/>
            <a:cxnLst/>
            <a:rect l="l" t="t" r="r" b="b"/>
            <a:pathLst>
              <a:path w="6902321" h="3546068">
                <a:moveTo>
                  <a:pt x="0" y="0"/>
                </a:moveTo>
                <a:lnTo>
                  <a:pt x="6902321" y="0"/>
                </a:lnTo>
                <a:lnTo>
                  <a:pt x="6902321" y="3546068"/>
                </a:lnTo>
                <a:lnTo>
                  <a:pt x="0" y="3546068"/>
                </a:lnTo>
                <a:lnTo>
                  <a:pt x="0" y="0"/>
                </a:lnTo>
                <a:close/>
              </a:path>
            </a:pathLst>
          </a:custGeom>
          <a:blipFill>
            <a:blip r:embed="rId4"/>
            <a:stretch>
              <a:fillRect/>
            </a:stretch>
          </a:blipFill>
        </p:spPr>
        <p:txBody>
          <a:bodyPr/>
          <a:lstStyle/>
          <a:p>
            <a:endParaRPr lang="ar-SA"/>
          </a:p>
        </p:txBody>
      </p:sp>
      <p:sp>
        <p:nvSpPr>
          <p:cNvPr id="16" name="Freeform 16"/>
          <p:cNvSpPr/>
          <p:nvPr/>
        </p:nvSpPr>
        <p:spPr>
          <a:xfrm>
            <a:off x="9133699" y="2920676"/>
            <a:ext cx="7644327" cy="4062120"/>
          </a:xfrm>
          <a:custGeom>
            <a:avLst/>
            <a:gdLst/>
            <a:ahLst/>
            <a:cxnLst/>
            <a:rect l="l" t="t" r="r" b="b"/>
            <a:pathLst>
              <a:path w="7644327" h="4062120">
                <a:moveTo>
                  <a:pt x="0" y="0"/>
                </a:moveTo>
                <a:lnTo>
                  <a:pt x="7644327" y="0"/>
                </a:lnTo>
                <a:lnTo>
                  <a:pt x="7644327" y="4062120"/>
                </a:lnTo>
                <a:lnTo>
                  <a:pt x="0" y="4062120"/>
                </a:lnTo>
                <a:lnTo>
                  <a:pt x="0" y="0"/>
                </a:lnTo>
                <a:close/>
              </a:path>
            </a:pathLst>
          </a:custGeom>
          <a:blipFill>
            <a:blip r:embed="rId5"/>
            <a:stretch>
              <a:fillRect/>
            </a:stretch>
          </a:blipFill>
        </p:spPr>
        <p:txBody>
          <a:bodyPr/>
          <a:lstStyle/>
          <a:p>
            <a:endParaRPr lang="ar-SA"/>
          </a:p>
        </p:txBody>
      </p:sp>
      <p:sp>
        <p:nvSpPr>
          <p:cNvPr id="17" name="Freeform 17"/>
          <p:cNvSpPr/>
          <p:nvPr/>
        </p:nvSpPr>
        <p:spPr>
          <a:xfrm>
            <a:off x="577962" y="2852703"/>
            <a:ext cx="7888019" cy="3944009"/>
          </a:xfrm>
          <a:custGeom>
            <a:avLst/>
            <a:gdLst/>
            <a:ahLst/>
            <a:cxnLst/>
            <a:rect l="l" t="t" r="r" b="b"/>
            <a:pathLst>
              <a:path w="7888019" h="3944009">
                <a:moveTo>
                  <a:pt x="0" y="0"/>
                </a:moveTo>
                <a:lnTo>
                  <a:pt x="7888019" y="0"/>
                </a:lnTo>
                <a:lnTo>
                  <a:pt x="7888019" y="3944010"/>
                </a:lnTo>
                <a:lnTo>
                  <a:pt x="0" y="3944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8" name="Freeform 18"/>
          <p:cNvSpPr/>
          <p:nvPr/>
        </p:nvSpPr>
        <p:spPr>
          <a:xfrm>
            <a:off x="9133699" y="2839675"/>
            <a:ext cx="8448245" cy="4224122"/>
          </a:xfrm>
          <a:custGeom>
            <a:avLst/>
            <a:gdLst/>
            <a:ahLst/>
            <a:cxnLst/>
            <a:rect l="l" t="t" r="r" b="b"/>
            <a:pathLst>
              <a:path w="8448245" h="4224122">
                <a:moveTo>
                  <a:pt x="0" y="0"/>
                </a:moveTo>
                <a:lnTo>
                  <a:pt x="8448245" y="0"/>
                </a:lnTo>
                <a:lnTo>
                  <a:pt x="8448245" y="4224122"/>
                </a:lnTo>
                <a:lnTo>
                  <a:pt x="0" y="42241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p>
        </p:txBody>
      </p:sp>
      <p:sp>
        <p:nvSpPr>
          <p:cNvPr id="19" name="Freeform 19"/>
          <p:cNvSpPr/>
          <p:nvPr/>
        </p:nvSpPr>
        <p:spPr>
          <a:xfrm>
            <a:off x="1879802" y="7983604"/>
            <a:ext cx="1131388" cy="1382807"/>
          </a:xfrm>
          <a:custGeom>
            <a:avLst/>
            <a:gdLst/>
            <a:ahLst/>
            <a:cxnLst/>
            <a:rect l="l" t="t" r="r" b="b"/>
            <a:pathLst>
              <a:path w="1131388" h="1382807">
                <a:moveTo>
                  <a:pt x="0" y="0"/>
                </a:moveTo>
                <a:lnTo>
                  <a:pt x="1131388" y="0"/>
                </a:lnTo>
                <a:lnTo>
                  <a:pt x="1131388" y="1382807"/>
                </a:lnTo>
                <a:lnTo>
                  <a:pt x="0" y="13828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SA"/>
          </a:p>
        </p:txBody>
      </p:sp>
      <p:sp>
        <p:nvSpPr>
          <p:cNvPr id="20" name="TextBox 20"/>
          <p:cNvSpPr txBox="1"/>
          <p:nvPr/>
        </p:nvSpPr>
        <p:spPr>
          <a:xfrm>
            <a:off x="3281886" y="546649"/>
            <a:ext cx="11703626"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 2. SQL Database Implementation</a:t>
            </a:r>
          </a:p>
        </p:txBody>
      </p:sp>
      <p:sp>
        <p:nvSpPr>
          <p:cNvPr id="21" name="TextBox 21"/>
          <p:cNvSpPr txBox="1"/>
          <p:nvPr/>
        </p:nvSpPr>
        <p:spPr>
          <a:xfrm>
            <a:off x="1781097" y="7329136"/>
            <a:ext cx="15478203" cy="718145"/>
          </a:xfrm>
          <a:prstGeom prst="rect">
            <a:avLst/>
          </a:prstGeom>
        </p:spPr>
        <p:txBody>
          <a:bodyPr lIns="0" tIns="0" rIns="0" bIns="0" rtlCol="0" anchor="t">
            <a:spAutoFit/>
          </a:bodyPr>
          <a:lstStyle/>
          <a:p>
            <a:pPr algn="ctr">
              <a:lnSpc>
                <a:spcPts val="5574"/>
              </a:lnSpc>
            </a:pPr>
            <a:r>
              <a:rPr lang="en-US" sz="4000" b="1" i="0" dirty="0">
                <a:solidFill>
                  <a:srgbClr val="000000"/>
                </a:solidFill>
                <a:effectLst/>
              </a:rPr>
              <a:t>csv file for database source and our database backup:</a:t>
            </a:r>
            <a:endParaRPr lang="en-US" sz="3981" b="1" dirty="0">
              <a:solidFill>
                <a:srgbClr val="000000"/>
              </a:solidFill>
              <a:latin typeface="Droid Arabic Naskh Bold"/>
              <a:ea typeface="Droid Arabic Naskh Bold"/>
              <a:cs typeface="Droid Arabic Naskh Bold"/>
              <a:sym typeface="Droid Arabic Naskh Bold"/>
            </a:endParaRPr>
          </a:p>
        </p:txBody>
      </p:sp>
      <p:sp>
        <p:nvSpPr>
          <p:cNvPr id="22" name="TextBox 22"/>
          <p:cNvSpPr txBox="1"/>
          <p:nvPr/>
        </p:nvSpPr>
        <p:spPr>
          <a:xfrm>
            <a:off x="3281886" y="8090246"/>
            <a:ext cx="12858476" cy="1179810"/>
          </a:xfrm>
          <a:prstGeom prst="rect">
            <a:avLst/>
          </a:prstGeom>
        </p:spPr>
        <p:txBody>
          <a:bodyPr lIns="0" tIns="0" rIns="0" bIns="0" rtlCol="0" anchor="t">
            <a:spAutoFit/>
          </a:bodyPr>
          <a:lstStyle/>
          <a:p>
            <a:pPr algn="ctr">
              <a:lnSpc>
                <a:spcPts val="4630"/>
              </a:lnSpc>
            </a:pPr>
            <a:r>
              <a:rPr lang="en-US" sz="3600" b="0" i="0" dirty="0">
                <a:solidFill>
                  <a:srgbClr val="000000"/>
                </a:solidFill>
                <a:effectLst/>
                <a:hlinkClick r:id="rId10"/>
              </a:rPr>
              <a:t>https://drive.google.com/drive/folders/1Bf0BKbl9-pbQQwHlUbiPdvwyiWV7guEF?usp=sharing</a:t>
            </a:r>
            <a:endParaRPr lang="en-US" sz="3307" u="sng" dirty="0">
              <a:solidFill>
                <a:srgbClr val="000000"/>
              </a:solidFill>
              <a:latin typeface="Droid Arabic Naskh"/>
              <a:ea typeface="Droid Arabic Naskh"/>
              <a:cs typeface="Droid Arabic Naskh"/>
              <a:sym typeface="Droid Arabic Naskh"/>
              <a:hlinkClick r:id="rId10" tooltip="https://drive.google.com/drive/folders/1Bf0BKbl9-pbQQwHlUbiPdvwyiWV7guEF?usp=sharing"/>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1592" y="6889301"/>
            <a:ext cx="2623795" cy="3068766"/>
          </a:xfrm>
          <a:custGeom>
            <a:avLst/>
            <a:gdLst/>
            <a:ahLst/>
            <a:cxnLst/>
            <a:rect l="l" t="t" r="r" b="b"/>
            <a:pathLst>
              <a:path w="2623795" h="3068766">
                <a:moveTo>
                  <a:pt x="0" y="0"/>
                </a:moveTo>
                <a:lnTo>
                  <a:pt x="2623794" y="0"/>
                </a:lnTo>
                <a:lnTo>
                  <a:pt x="2623794" y="3068765"/>
                </a:lnTo>
                <a:lnTo>
                  <a:pt x="0" y="3068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p>
        </p:txBody>
      </p:sp>
      <p:sp>
        <p:nvSpPr>
          <p:cNvPr id="16" name="TextBox 16"/>
          <p:cNvSpPr txBox="1"/>
          <p:nvPr/>
        </p:nvSpPr>
        <p:spPr>
          <a:xfrm>
            <a:off x="1893954" y="667975"/>
            <a:ext cx="14500092"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3. SQL Queries for Data Extraction and Analysis</a:t>
            </a:r>
          </a:p>
        </p:txBody>
      </p:sp>
      <p:sp>
        <p:nvSpPr>
          <p:cNvPr id="17" name="TextBox 17"/>
          <p:cNvSpPr txBox="1"/>
          <p:nvPr/>
        </p:nvSpPr>
        <p:spPr>
          <a:xfrm>
            <a:off x="1291479" y="2826585"/>
            <a:ext cx="14804405" cy="2078463"/>
          </a:xfrm>
          <a:prstGeom prst="rect">
            <a:avLst/>
          </a:prstGeom>
        </p:spPr>
        <p:txBody>
          <a:bodyPr lIns="0" tIns="0" rIns="0" bIns="0" rtlCol="0" anchor="t">
            <a:spAutoFit/>
          </a:bodyPr>
          <a:lstStyle/>
          <a:p>
            <a:pPr marL="730295" lvl="1" indent="-365147" algn="just">
              <a:lnSpc>
                <a:spcPts val="4059"/>
              </a:lnSpc>
              <a:buFont typeface="Arial"/>
              <a:buChar char="•"/>
            </a:pPr>
            <a:r>
              <a:rPr lang="en-US" sz="3382" b="1">
                <a:solidFill>
                  <a:srgbClr val="000000"/>
                </a:solidFill>
                <a:latin typeface="Poppins Bold"/>
                <a:ea typeface="Poppins Bold"/>
                <a:cs typeface="Poppins Bold"/>
                <a:sym typeface="Poppins Bold"/>
              </a:rPr>
              <a:t>Focus</a:t>
            </a:r>
            <a:r>
              <a:rPr lang="en-US" sz="3382">
                <a:solidFill>
                  <a:srgbClr val="000000"/>
                </a:solidFill>
                <a:latin typeface="Poppins"/>
                <a:ea typeface="Poppins"/>
                <a:cs typeface="Poppins"/>
                <a:sym typeface="Poppins"/>
              </a:rPr>
              <a:t>: Writing optimized </a:t>
            </a:r>
            <a:r>
              <a:rPr lang="en-US" sz="3382" b="1">
                <a:solidFill>
                  <a:srgbClr val="000000"/>
                </a:solidFill>
                <a:latin typeface="Poppins Bold"/>
                <a:ea typeface="Poppins Bold"/>
                <a:cs typeface="Poppins Bold"/>
                <a:sym typeface="Poppins Bold"/>
              </a:rPr>
              <a:t>SQL queries</a:t>
            </a:r>
            <a:r>
              <a:rPr lang="en-US" sz="3382">
                <a:solidFill>
                  <a:srgbClr val="000000"/>
                </a:solidFill>
                <a:latin typeface="Poppins"/>
                <a:ea typeface="Poppins"/>
                <a:cs typeface="Poppins"/>
                <a:sym typeface="Poppins"/>
              </a:rPr>
              <a:t> to extract, update, and analyze customer data. These queries will allow for detailed reporting on customer behavior, transaction history, and interaction patterns.</a:t>
            </a:r>
          </a:p>
        </p:txBody>
      </p:sp>
      <p:sp>
        <p:nvSpPr>
          <p:cNvPr id="18" name="TextBox 18"/>
          <p:cNvSpPr txBox="1"/>
          <p:nvPr/>
        </p:nvSpPr>
        <p:spPr>
          <a:xfrm>
            <a:off x="1741797" y="5665924"/>
            <a:ext cx="14804405" cy="2095500"/>
          </a:xfrm>
          <a:prstGeom prst="rect">
            <a:avLst/>
          </a:prstGeom>
        </p:spPr>
        <p:txBody>
          <a:bodyPr lIns="0" tIns="0" rIns="0" bIns="0" rtlCol="0" anchor="t">
            <a:spAutoFit/>
          </a:bodyPr>
          <a:lstStyle/>
          <a:p>
            <a:pPr marL="730295" lvl="1" indent="-365147" algn="just">
              <a:lnSpc>
                <a:spcPts val="4059"/>
              </a:lnSpc>
              <a:buFont typeface="Arial"/>
              <a:buChar char="•"/>
            </a:pPr>
            <a:r>
              <a:rPr lang="en-US" sz="3382" b="1">
                <a:solidFill>
                  <a:srgbClr val="000000"/>
                </a:solidFill>
                <a:latin typeface="Poppins Bold"/>
                <a:ea typeface="Poppins Bold"/>
                <a:cs typeface="Poppins Bold"/>
                <a:sym typeface="Poppins Bold"/>
              </a:rPr>
              <a:t>Key Message</a:t>
            </a:r>
            <a:r>
              <a:rPr lang="en-US" sz="3382">
                <a:solidFill>
                  <a:srgbClr val="000000"/>
                </a:solidFill>
                <a:latin typeface="Poppins"/>
                <a:ea typeface="Poppins"/>
                <a:cs typeface="Poppins"/>
                <a:sym typeface="Poppins"/>
              </a:rPr>
              <a:t>: By developing well-structured queries, the project will enable quick insights into customer data, supporting business decisions and enhancing customer relationship management (CRM).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7331" y="9958066"/>
            <a:ext cx="21323215" cy="2652117"/>
            <a:chOff x="0" y="0"/>
            <a:chExt cx="5615991" cy="698500"/>
          </a:xfrm>
        </p:grpSpPr>
        <p:sp>
          <p:nvSpPr>
            <p:cNvPr id="3" name="Freeform 3"/>
            <p:cNvSpPr/>
            <p:nvPr/>
          </p:nvSpPr>
          <p:spPr>
            <a:xfrm>
              <a:off x="0" y="0"/>
              <a:ext cx="5615991" cy="698500"/>
            </a:xfrm>
            <a:custGeom>
              <a:avLst/>
              <a:gdLst/>
              <a:ahLst/>
              <a:cxnLst/>
              <a:rect l="l" t="t" r="r" b="b"/>
              <a:pathLst>
                <a:path w="5615991" h="698500">
                  <a:moveTo>
                    <a:pt x="5615991" y="349250"/>
                  </a:moveTo>
                  <a:lnTo>
                    <a:pt x="5412791" y="698500"/>
                  </a:lnTo>
                  <a:lnTo>
                    <a:pt x="203200" y="698500"/>
                  </a:lnTo>
                  <a:lnTo>
                    <a:pt x="0" y="349250"/>
                  </a:lnTo>
                  <a:lnTo>
                    <a:pt x="203200" y="0"/>
                  </a:lnTo>
                  <a:lnTo>
                    <a:pt x="5412791" y="0"/>
                  </a:lnTo>
                  <a:lnTo>
                    <a:pt x="5615991" y="349250"/>
                  </a:lnTo>
                  <a:close/>
                </a:path>
              </a:pathLst>
            </a:custGeom>
            <a:solidFill>
              <a:srgbClr val="0E6B84"/>
            </a:solidFill>
          </p:spPr>
          <p:txBody>
            <a:bodyPr/>
            <a:lstStyle/>
            <a:p>
              <a:endParaRPr lang="ar-SA"/>
            </a:p>
          </p:txBody>
        </p:sp>
        <p:sp>
          <p:nvSpPr>
            <p:cNvPr id="4" name="TextBox 4"/>
            <p:cNvSpPr txBox="1"/>
            <p:nvPr/>
          </p:nvSpPr>
          <p:spPr>
            <a:xfrm>
              <a:off x="114300" y="-57150"/>
              <a:ext cx="5387391"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470455" flipH="1">
            <a:off x="-2794963" y="-1598183"/>
            <a:ext cx="7530810" cy="4537313"/>
          </a:xfrm>
          <a:custGeom>
            <a:avLst/>
            <a:gdLst/>
            <a:ahLst/>
            <a:cxnLst/>
            <a:rect l="l" t="t" r="r" b="b"/>
            <a:pathLst>
              <a:path w="7530810" h="4537313">
                <a:moveTo>
                  <a:pt x="7530810" y="0"/>
                </a:moveTo>
                <a:lnTo>
                  <a:pt x="0" y="0"/>
                </a:lnTo>
                <a:lnTo>
                  <a:pt x="0" y="4537313"/>
                </a:lnTo>
                <a:lnTo>
                  <a:pt x="7530810" y="4537313"/>
                </a:lnTo>
                <a:lnTo>
                  <a:pt x="753081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p>
        </p:txBody>
      </p:sp>
      <p:grpSp>
        <p:nvGrpSpPr>
          <p:cNvPr id="6" name="Group 6"/>
          <p:cNvGrpSpPr/>
          <p:nvPr/>
        </p:nvGrpSpPr>
        <p:grpSpPr>
          <a:xfrm>
            <a:off x="577962" y="9710416"/>
            <a:ext cx="9457772" cy="2652117"/>
            <a:chOff x="0" y="0"/>
            <a:chExt cx="2490936" cy="698500"/>
          </a:xfrm>
        </p:grpSpPr>
        <p:sp>
          <p:nvSpPr>
            <p:cNvPr id="7" name="Freeform 7"/>
            <p:cNvSpPr/>
            <p:nvPr/>
          </p:nvSpPr>
          <p:spPr>
            <a:xfrm>
              <a:off x="0" y="0"/>
              <a:ext cx="2490936" cy="698500"/>
            </a:xfrm>
            <a:custGeom>
              <a:avLst/>
              <a:gdLst/>
              <a:ahLst/>
              <a:cxnLst/>
              <a:rect l="l" t="t" r="r" b="b"/>
              <a:pathLst>
                <a:path w="2490936" h="698500">
                  <a:moveTo>
                    <a:pt x="2490936" y="349250"/>
                  </a:moveTo>
                  <a:lnTo>
                    <a:pt x="2287736" y="698500"/>
                  </a:lnTo>
                  <a:lnTo>
                    <a:pt x="203200" y="698500"/>
                  </a:lnTo>
                  <a:lnTo>
                    <a:pt x="0" y="349250"/>
                  </a:lnTo>
                  <a:lnTo>
                    <a:pt x="203200" y="0"/>
                  </a:lnTo>
                  <a:lnTo>
                    <a:pt x="2287736" y="0"/>
                  </a:lnTo>
                  <a:lnTo>
                    <a:pt x="2490936" y="349250"/>
                  </a:lnTo>
                  <a:close/>
                </a:path>
              </a:pathLst>
            </a:custGeom>
            <a:solidFill>
              <a:srgbClr val="269BBB"/>
            </a:solidFill>
          </p:spPr>
          <p:txBody>
            <a:bodyPr/>
            <a:lstStyle/>
            <a:p>
              <a:endParaRPr lang="ar-SA"/>
            </a:p>
          </p:txBody>
        </p:sp>
        <p:sp>
          <p:nvSpPr>
            <p:cNvPr id="8" name="TextBox 8"/>
            <p:cNvSpPr txBox="1"/>
            <p:nvPr/>
          </p:nvSpPr>
          <p:spPr>
            <a:xfrm>
              <a:off x="114300" y="-57150"/>
              <a:ext cx="2262336"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8626343">
            <a:off x="16187546" y="-6914263"/>
            <a:ext cx="6180658" cy="12487917"/>
            <a:chOff x="0" y="0"/>
            <a:chExt cx="1627828" cy="3288999"/>
          </a:xfrm>
        </p:grpSpPr>
        <p:sp>
          <p:nvSpPr>
            <p:cNvPr id="10" name="Freeform 10"/>
            <p:cNvSpPr/>
            <p:nvPr/>
          </p:nvSpPr>
          <p:spPr>
            <a:xfrm>
              <a:off x="0" y="0"/>
              <a:ext cx="1627828" cy="3288998"/>
            </a:xfrm>
            <a:custGeom>
              <a:avLst/>
              <a:gdLst/>
              <a:ahLst/>
              <a:cxnLst/>
              <a:rect l="l" t="t" r="r" b="b"/>
              <a:pathLst>
                <a:path w="1627828" h="3288998">
                  <a:moveTo>
                    <a:pt x="0" y="0"/>
                  </a:moveTo>
                  <a:lnTo>
                    <a:pt x="1627828" y="0"/>
                  </a:lnTo>
                  <a:lnTo>
                    <a:pt x="1627828" y="3288998"/>
                  </a:lnTo>
                  <a:lnTo>
                    <a:pt x="0" y="3288998"/>
                  </a:lnTo>
                  <a:close/>
                </a:path>
              </a:pathLst>
            </a:custGeom>
            <a:solidFill>
              <a:srgbClr val="269BBB"/>
            </a:solidFill>
          </p:spPr>
          <p:txBody>
            <a:bodyPr/>
            <a:lstStyle/>
            <a:p>
              <a:endParaRPr lang="ar-SA"/>
            </a:p>
          </p:txBody>
        </p:sp>
        <p:sp>
          <p:nvSpPr>
            <p:cNvPr id="11" name="TextBox 11"/>
            <p:cNvSpPr txBox="1"/>
            <p:nvPr/>
          </p:nvSpPr>
          <p:spPr>
            <a:xfrm>
              <a:off x="0" y="-57150"/>
              <a:ext cx="1627828" cy="334614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211398">
            <a:off x="17051027" y="-5573485"/>
            <a:ext cx="125097" cy="12487917"/>
            <a:chOff x="0" y="0"/>
            <a:chExt cx="32947" cy="3288999"/>
          </a:xfrm>
        </p:grpSpPr>
        <p:sp>
          <p:nvSpPr>
            <p:cNvPr id="13" name="Freeform 13"/>
            <p:cNvSpPr/>
            <p:nvPr/>
          </p:nvSpPr>
          <p:spPr>
            <a:xfrm>
              <a:off x="0" y="0"/>
              <a:ext cx="32947" cy="3288998"/>
            </a:xfrm>
            <a:custGeom>
              <a:avLst/>
              <a:gdLst/>
              <a:ahLst/>
              <a:cxnLst/>
              <a:rect l="l" t="t" r="r" b="b"/>
              <a:pathLst>
                <a:path w="32947" h="3288998">
                  <a:moveTo>
                    <a:pt x="0" y="0"/>
                  </a:moveTo>
                  <a:lnTo>
                    <a:pt x="32947" y="0"/>
                  </a:lnTo>
                  <a:lnTo>
                    <a:pt x="32947" y="3288998"/>
                  </a:lnTo>
                  <a:lnTo>
                    <a:pt x="0" y="3288998"/>
                  </a:lnTo>
                  <a:close/>
                </a:path>
              </a:pathLst>
            </a:custGeom>
            <a:solidFill>
              <a:srgbClr val="FFFFFF"/>
            </a:solidFill>
            <a:ln w="95250" cap="sq">
              <a:solidFill>
                <a:srgbClr val="FFFFFF"/>
              </a:solidFill>
              <a:prstDash val="solid"/>
              <a:miter/>
            </a:ln>
          </p:spPr>
          <p:txBody>
            <a:bodyPr/>
            <a:lstStyle/>
            <a:p>
              <a:endParaRPr lang="ar-SA"/>
            </a:p>
          </p:txBody>
        </p:sp>
        <p:sp>
          <p:nvSpPr>
            <p:cNvPr id="14" name="TextBox 14"/>
            <p:cNvSpPr txBox="1"/>
            <p:nvPr/>
          </p:nvSpPr>
          <p:spPr>
            <a:xfrm>
              <a:off x="0" y="-57150"/>
              <a:ext cx="32947" cy="3346149"/>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400685" y="3743844"/>
            <a:ext cx="7402614" cy="3812346"/>
          </a:xfrm>
          <a:custGeom>
            <a:avLst/>
            <a:gdLst/>
            <a:ahLst/>
            <a:cxnLst/>
            <a:rect l="l" t="t" r="r" b="b"/>
            <a:pathLst>
              <a:path w="7402614" h="3812346">
                <a:moveTo>
                  <a:pt x="0" y="0"/>
                </a:moveTo>
                <a:lnTo>
                  <a:pt x="7402614" y="0"/>
                </a:lnTo>
                <a:lnTo>
                  <a:pt x="7402614" y="3812346"/>
                </a:lnTo>
                <a:lnTo>
                  <a:pt x="0" y="3812346"/>
                </a:lnTo>
                <a:lnTo>
                  <a:pt x="0" y="0"/>
                </a:lnTo>
                <a:close/>
              </a:path>
            </a:pathLst>
          </a:custGeom>
          <a:blipFill>
            <a:blip r:embed="rId4"/>
            <a:stretch>
              <a:fillRect/>
            </a:stretch>
          </a:blipFill>
        </p:spPr>
        <p:txBody>
          <a:bodyPr/>
          <a:lstStyle/>
          <a:p>
            <a:endParaRPr lang="ar-SA"/>
          </a:p>
        </p:txBody>
      </p:sp>
      <p:sp>
        <p:nvSpPr>
          <p:cNvPr id="16" name="Freeform 16"/>
          <p:cNvSpPr/>
          <p:nvPr/>
        </p:nvSpPr>
        <p:spPr>
          <a:xfrm>
            <a:off x="1177627" y="3631826"/>
            <a:ext cx="7848729" cy="3924365"/>
          </a:xfrm>
          <a:custGeom>
            <a:avLst/>
            <a:gdLst/>
            <a:ahLst/>
            <a:cxnLst/>
            <a:rect l="l" t="t" r="r" b="b"/>
            <a:pathLst>
              <a:path w="7848729" h="3924365">
                <a:moveTo>
                  <a:pt x="0" y="0"/>
                </a:moveTo>
                <a:lnTo>
                  <a:pt x="7848730" y="0"/>
                </a:lnTo>
                <a:lnTo>
                  <a:pt x="7848730" y="3924364"/>
                </a:lnTo>
                <a:lnTo>
                  <a:pt x="0" y="3924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
        <p:nvSpPr>
          <p:cNvPr id="17" name="Freeform 17"/>
          <p:cNvSpPr/>
          <p:nvPr/>
        </p:nvSpPr>
        <p:spPr>
          <a:xfrm>
            <a:off x="9773542" y="3631826"/>
            <a:ext cx="7604718" cy="4020995"/>
          </a:xfrm>
          <a:custGeom>
            <a:avLst/>
            <a:gdLst/>
            <a:ahLst/>
            <a:cxnLst/>
            <a:rect l="l" t="t" r="r" b="b"/>
            <a:pathLst>
              <a:path w="7604718" h="4020995">
                <a:moveTo>
                  <a:pt x="0" y="0"/>
                </a:moveTo>
                <a:lnTo>
                  <a:pt x="7604718" y="0"/>
                </a:lnTo>
                <a:lnTo>
                  <a:pt x="7604718" y="4020994"/>
                </a:lnTo>
                <a:lnTo>
                  <a:pt x="0" y="4020994"/>
                </a:lnTo>
                <a:lnTo>
                  <a:pt x="0" y="0"/>
                </a:lnTo>
                <a:close/>
              </a:path>
            </a:pathLst>
          </a:custGeom>
          <a:blipFill>
            <a:blip r:embed="rId7"/>
            <a:stretch>
              <a:fillRect/>
            </a:stretch>
          </a:blipFill>
        </p:spPr>
        <p:txBody>
          <a:bodyPr/>
          <a:lstStyle/>
          <a:p>
            <a:endParaRPr lang="ar-SA"/>
          </a:p>
        </p:txBody>
      </p:sp>
      <p:sp>
        <p:nvSpPr>
          <p:cNvPr id="18" name="TextBox 18"/>
          <p:cNvSpPr txBox="1"/>
          <p:nvPr/>
        </p:nvSpPr>
        <p:spPr>
          <a:xfrm>
            <a:off x="1893954" y="667975"/>
            <a:ext cx="14500092" cy="809625"/>
          </a:xfrm>
          <a:prstGeom prst="rect">
            <a:avLst/>
          </a:prstGeom>
        </p:spPr>
        <p:txBody>
          <a:bodyPr lIns="0" tIns="0" rIns="0" bIns="0" rtlCol="0" anchor="t">
            <a:spAutoFit/>
          </a:bodyPr>
          <a:lstStyle/>
          <a:p>
            <a:pPr algn="ctr">
              <a:lnSpc>
                <a:spcPts val="6299"/>
              </a:lnSpc>
            </a:pPr>
            <a:r>
              <a:rPr lang="en-US" sz="4500" b="1">
                <a:solidFill>
                  <a:srgbClr val="000000"/>
                </a:solidFill>
                <a:latin typeface="Poppins Bold"/>
                <a:ea typeface="Poppins Bold"/>
                <a:cs typeface="Poppins Bold"/>
                <a:sym typeface="Poppins Bold"/>
              </a:rPr>
              <a:t>3. SQL Queries for Data Extraction and Analysis</a:t>
            </a:r>
          </a:p>
        </p:txBody>
      </p:sp>
      <p:sp>
        <p:nvSpPr>
          <p:cNvPr id="19" name="TextBox 19"/>
          <p:cNvSpPr txBox="1"/>
          <p:nvPr/>
        </p:nvSpPr>
        <p:spPr>
          <a:xfrm>
            <a:off x="1400685" y="2865848"/>
            <a:ext cx="12626999" cy="454118"/>
          </a:xfrm>
          <a:prstGeom prst="rect">
            <a:avLst/>
          </a:prstGeom>
        </p:spPr>
        <p:txBody>
          <a:bodyPr lIns="0" tIns="0" rIns="0" bIns="0" rtlCol="0" anchor="t">
            <a:spAutoFit/>
          </a:bodyPr>
          <a:lstStyle/>
          <a:p>
            <a:pPr marL="622884" lvl="1" indent="-311442" algn="just">
              <a:lnSpc>
                <a:spcPts val="3462"/>
              </a:lnSpc>
              <a:buFont typeface="Arial"/>
              <a:buChar char="•"/>
            </a:pPr>
            <a:r>
              <a:rPr lang="en-US" sz="2885" b="1">
                <a:solidFill>
                  <a:srgbClr val="000000"/>
                </a:solidFill>
                <a:latin typeface="Poppins Bold"/>
                <a:ea typeface="Poppins Bold"/>
                <a:cs typeface="Poppins Bold"/>
                <a:sym typeface="Poppins Bold"/>
              </a:rPr>
              <a:t>retrieve each customer's orders</a:t>
            </a:r>
          </a:p>
        </p:txBody>
      </p:sp>
      <p:sp>
        <p:nvSpPr>
          <p:cNvPr id="20" name="TextBox 20"/>
          <p:cNvSpPr txBox="1"/>
          <p:nvPr/>
        </p:nvSpPr>
        <p:spPr>
          <a:xfrm>
            <a:off x="8803299" y="2897710"/>
            <a:ext cx="11605366" cy="422256"/>
          </a:xfrm>
          <a:prstGeom prst="rect">
            <a:avLst/>
          </a:prstGeom>
        </p:spPr>
        <p:txBody>
          <a:bodyPr lIns="0" tIns="0" rIns="0" bIns="0" rtlCol="0" anchor="t">
            <a:spAutoFit/>
          </a:bodyPr>
          <a:lstStyle/>
          <a:p>
            <a:pPr marL="572488" lvl="1" indent="-286244" algn="just">
              <a:lnSpc>
                <a:spcPts val="3181"/>
              </a:lnSpc>
              <a:buFont typeface="Arial"/>
              <a:buChar char="•"/>
            </a:pPr>
            <a:r>
              <a:rPr lang="en-US" sz="2651" b="1">
                <a:solidFill>
                  <a:srgbClr val="000000"/>
                </a:solidFill>
                <a:latin typeface="Poppins Bold"/>
                <a:ea typeface="Poppins Bold"/>
                <a:cs typeface="Poppins Bold"/>
                <a:sym typeface="Poppins Bold"/>
              </a:rPr>
              <a:t>shows detailed information about each order</a:t>
            </a:r>
          </a:p>
        </p:txBody>
      </p:sp>
      <p:sp>
        <p:nvSpPr>
          <p:cNvPr id="21" name="Freeform 21"/>
          <p:cNvSpPr/>
          <p:nvPr/>
        </p:nvSpPr>
        <p:spPr>
          <a:xfrm>
            <a:off x="9576786" y="3631826"/>
            <a:ext cx="8041989" cy="4020995"/>
          </a:xfrm>
          <a:custGeom>
            <a:avLst/>
            <a:gdLst/>
            <a:ahLst/>
            <a:cxnLst/>
            <a:rect l="l" t="t" r="r" b="b"/>
            <a:pathLst>
              <a:path w="8041989" h="4020995">
                <a:moveTo>
                  <a:pt x="0" y="0"/>
                </a:moveTo>
                <a:lnTo>
                  <a:pt x="8041990" y="0"/>
                </a:lnTo>
                <a:lnTo>
                  <a:pt x="8041990" y="4020994"/>
                </a:lnTo>
                <a:lnTo>
                  <a:pt x="0" y="4020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1479</Words>
  <Application>Microsoft Office PowerPoint</Application>
  <PresentationFormat>Custom</PresentationFormat>
  <Paragraphs>138</Paragraphs>
  <Slides>39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Poppins</vt:lpstr>
      <vt:lpstr>Droid Arabic Naskh</vt:lpstr>
      <vt:lpstr>YACkoGNGAU4 0</vt:lpstr>
      <vt:lpstr>Calibri</vt:lpstr>
      <vt:lpstr>Droid Arabic Naskh Bold</vt:lpstr>
      <vt:lpstr>Droid Arabic Kufi</vt:lpstr>
      <vt:lpstr>Arial</vt:lpstr>
      <vt:lpstr>Montserrat Bold</vt:lpstr>
      <vt:lpstr>Poppins Medium</vt:lpstr>
      <vt:lpstr>Poppins Ultra-Bold</vt:lpstr>
      <vt:lpstr>Poppins Bold</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Development Presentation</dc:title>
  <dc:creator>ADEL ELSHAMLY</dc:creator>
  <cp:lastModifiedBy>yara elshamly</cp:lastModifiedBy>
  <cp:revision>2</cp:revision>
  <dcterms:created xsi:type="dcterms:W3CDTF">2006-08-16T00:00:00Z</dcterms:created>
  <dcterms:modified xsi:type="dcterms:W3CDTF">2024-10-18T15:02:20Z</dcterms:modified>
  <dc:identifier>DAGT2Yfy3U8</dc:identifier>
</cp:coreProperties>
</file>